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7" r:id="rId3"/>
    <p:sldId id="268" r:id="rId4"/>
    <p:sldId id="269" r:id="rId5"/>
    <p:sldId id="266" r:id="rId6"/>
    <p:sldId id="273" r:id="rId7"/>
    <p:sldId id="272" r:id="rId8"/>
    <p:sldId id="270" r:id="rId9"/>
    <p:sldId id="259" r:id="rId10"/>
    <p:sldId id="261" r:id="rId11"/>
    <p:sldId id="263" r:id="rId12"/>
    <p:sldId id="264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4" autoAdjust="0"/>
  </p:normalViewPr>
  <p:slideViewPr>
    <p:cSldViewPr snapToGrid="0">
      <p:cViewPr varScale="1">
        <p:scale>
          <a:sx n="82" d="100"/>
          <a:sy n="82" d="100"/>
        </p:scale>
        <p:origin x="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F33F5-3F25-41B3-9504-FB50C43370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149672-DAF3-4FB3-9FCE-9EA5647521D2}">
      <dgm:prSet/>
      <dgm:spPr/>
      <dgm:t>
        <a:bodyPr/>
        <a:lstStyle/>
        <a:p>
          <a:r>
            <a:rPr lang="fr-FR"/>
            <a:t>Un programme qui soutient :</a:t>
          </a:r>
          <a:endParaRPr lang="en-US"/>
        </a:p>
      </dgm:t>
    </dgm:pt>
    <dgm:pt modelId="{D6C9385B-5254-441B-8379-ABB3F47D9477}" type="parTrans" cxnId="{477CF1A5-547D-4247-B457-142B66B0A506}">
      <dgm:prSet/>
      <dgm:spPr/>
      <dgm:t>
        <a:bodyPr/>
        <a:lstStyle/>
        <a:p>
          <a:endParaRPr lang="en-US"/>
        </a:p>
      </dgm:t>
    </dgm:pt>
    <dgm:pt modelId="{4DE5C8A1-0A72-4AF8-8FE5-09736B7F1D5E}" type="sibTrans" cxnId="{477CF1A5-547D-4247-B457-142B66B0A506}">
      <dgm:prSet/>
      <dgm:spPr/>
      <dgm:t>
        <a:bodyPr/>
        <a:lstStyle/>
        <a:p>
          <a:endParaRPr lang="en-US"/>
        </a:p>
      </dgm:t>
    </dgm:pt>
    <dgm:pt modelId="{DED4D2EB-570B-4F88-B995-0FECEC72D26F}">
      <dgm:prSet/>
      <dgm:spPr/>
      <dgm:t>
        <a:bodyPr/>
        <a:lstStyle/>
        <a:p>
          <a:r>
            <a:rPr lang="fr-FR"/>
            <a:t>L’éducation </a:t>
          </a:r>
          <a:endParaRPr lang="en-US"/>
        </a:p>
      </dgm:t>
    </dgm:pt>
    <dgm:pt modelId="{15C1FA7C-6B9D-49E7-8B2D-9D09412A1AA0}" type="parTrans" cxnId="{C9DF49FA-7AD9-41DF-9A34-F17CAF7FF672}">
      <dgm:prSet/>
      <dgm:spPr/>
      <dgm:t>
        <a:bodyPr/>
        <a:lstStyle/>
        <a:p>
          <a:endParaRPr lang="en-US"/>
        </a:p>
      </dgm:t>
    </dgm:pt>
    <dgm:pt modelId="{92297E81-11D6-4BEC-945B-4909BDEB80DA}" type="sibTrans" cxnId="{C9DF49FA-7AD9-41DF-9A34-F17CAF7FF672}">
      <dgm:prSet/>
      <dgm:spPr/>
      <dgm:t>
        <a:bodyPr/>
        <a:lstStyle/>
        <a:p>
          <a:endParaRPr lang="en-US"/>
        </a:p>
      </dgm:t>
    </dgm:pt>
    <dgm:pt modelId="{AA025F42-0A44-43BA-9D78-4808E3F84DF9}">
      <dgm:prSet/>
      <dgm:spPr/>
      <dgm:t>
        <a:bodyPr/>
        <a:lstStyle/>
        <a:p>
          <a:r>
            <a:rPr lang="fr-FR"/>
            <a:t>La formation </a:t>
          </a:r>
          <a:endParaRPr lang="en-US"/>
        </a:p>
      </dgm:t>
    </dgm:pt>
    <dgm:pt modelId="{4B6D61A7-229E-4F5C-8178-9997146D20AE}" type="parTrans" cxnId="{EF2D1BD4-34E7-450B-A628-965C6F4B4255}">
      <dgm:prSet/>
      <dgm:spPr/>
      <dgm:t>
        <a:bodyPr/>
        <a:lstStyle/>
        <a:p>
          <a:endParaRPr lang="en-US"/>
        </a:p>
      </dgm:t>
    </dgm:pt>
    <dgm:pt modelId="{28050939-D777-4D7A-8EA9-8EA3998B734B}" type="sibTrans" cxnId="{EF2D1BD4-34E7-450B-A628-965C6F4B4255}">
      <dgm:prSet/>
      <dgm:spPr/>
      <dgm:t>
        <a:bodyPr/>
        <a:lstStyle/>
        <a:p>
          <a:endParaRPr lang="en-US"/>
        </a:p>
      </dgm:t>
    </dgm:pt>
    <dgm:pt modelId="{EE25277D-CB45-4807-873F-C89D7172139A}">
      <dgm:prSet/>
      <dgm:spPr/>
      <dgm:t>
        <a:bodyPr/>
        <a:lstStyle/>
        <a:p>
          <a:r>
            <a:rPr lang="fr-FR"/>
            <a:t>Le sport</a:t>
          </a:r>
          <a:endParaRPr lang="en-US"/>
        </a:p>
      </dgm:t>
    </dgm:pt>
    <dgm:pt modelId="{91D78FF8-3167-4939-93EA-8649488ACBE7}" type="parTrans" cxnId="{74667551-D11B-4CC9-AA51-A1140412C576}">
      <dgm:prSet/>
      <dgm:spPr/>
      <dgm:t>
        <a:bodyPr/>
        <a:lstStyle/>
        <a:p>
          <a:endParaRPr lang="en-US"/>
        </a:p>
      </dgm:t>
    </dgm:pt>
    <dgm:pt modelId="{20A11000-4ADD-45DF-A21E-10B93558DC40}" type="sibTrans" cxnId="{74667551-D11B-4CC9-AA51-A1140412C576}">
      <dgm:prSet/>
      <dgm:spPr/>
      <dgm:t>
        <a:bodyPr/>
        <a:lstStyle/>
        <a:p>
          <a:endParaRPr lang="en-US"/>
        </a:p>
      </dgm:t>
    </dgm:pt>
    <dgm:pt modelId="{1662B5A9-000B-4845-865F-256D488B13CE}">
      <dgm:prSet/>
      <dgm:spPr/>
      <dgm:t>
        <a:bodyPr/>
        <a:lstStyle/>
        <a:p>
          <a:r>
            <a:rPr lang="fr-FR"/>
            <a:t>La jeunesse </a:t>
          </a:r>
          <a:endParaRPr lang="en-US"/>
        </a:p>
      </dgm:t>
    </dgm:pt>
    <dgm:pt modelId="{D0178832-994A-4269-A915-8454FB0268C6}" type="parTrans" cxnId="{8583E59D-A386-4DD1-B5CF-CC4A2F0C5071}">
      <dgm:prSet/>
      <dgm:spPr/>
      <dgm:t>
        <a:bodyPr/>
        <a:lstStyle/>
        <a:p>
          <a:endParaRPr lang="en-US"/>
        </a:p>
      </dgm:t>
    </dgm:pt>
    <dgm:pt modelId="{FB9BE465-F722-4359-9F94-714E9CBF843E}" type="sibTrans" cxnId="{8583E59D-A386-4DD1-B5CF-CC4A2F0C5071}">
      <dgm:prSet/>
      <dgm:spPr/>
      <dgm:t>
        <a:bodyPr/>
        <a:lstStyle/>
        <a:p>
          <a:endParaRPr lang="en-US"/>
        </a:p>
      </dgm:t>
    </dgm:pt>
    <dgm:pt modelId="{E28DBAD6-65D2-4AB0-81B6-31DB0F48E62A}" type="pres">
      <dgm:prSet presAssocID="{359F33F5-3F25-41B3-9504-FB50C43370C0}" presName="linear" presStyleCnt="0">
        <dgm:presLayoutVars>
          <dgm:animLvl val="lvl"/>
          <dgm:resizeHandles val="exact"/>
        </dgm:presLayoutVars>
      </dgm:prSet>
      <dgm:spPr/>
    </dgm:pt>
    <dgm:pt modelId="{55EE0D43-B1EC-42D6-8455-2FFCA07EE360}" type="pres">
      <dgm:prSet presAssocID="{15149672-DAF3-4FB3-9FCE-9EA5647521D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E016D60-59F9-441C-83F8-7B45FA46B99D}" type="pres">
      <dgm:prSet presAssocID="{4DE5C8A1-0A72-4AF8-8FE5-09736B7F1D5E}" presName="spacer" presStyleCnt="0"/>
      <dgm:spPr/>
    </dgm:pt>
    <dgm:pt modelId="{C9996FF9-B75C-40BD-BA2B-D6DE1632B38C}" type="pres">
      <dgm:prSet presAssocID="{DED4D2EB-570B-4F88-B995-0FECEC72D2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A37D2B-E46F-4947-AFBB-57C311702E4C}" type="pres">
      <dgm:prSet presAssocID="{92297E81-11D6-4BEC-945B-4909BDEB80DA}" presName="spacer" presStyleCnt="0"/>
      <dgm:spPr/>
    </dgm:pt>
    <dgm:pt modelId="{B878C9A5-9AD0-4849-B8F7-69F31925A387}" type="pres">
      <dgm:prSet presAssocID="{AA025F42-0A44-43BA-9D78-4808E3F84D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E7F039-0D4E-4215-8503-292A0FB3A7EB}" type="pres">
      <dgm:prSet presAssocID="{28050939-D777-4D7A-8EA9-8EA3998B734B}" presName="spacer" presStyleCnt="0"/>
      <dgm:spPr/>
    </dgm:pt>
    <dgm:pt modelId="{E51FB9C9-0F07-4210-BF68-5DB454685CC5}" type="pres">
      <dgm:prSet presAssocID="{EE25277D-CB45-4807-873F-C89D717213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C411F1-E9DF-4384-AB73-94FCA37DD066}" type="pres">
      <dgm:prSet presAssocID="{20A11000-4ADD-45DF-A21E-10B93558DC40}" presName="spacer" presStyleCnt="0"/>
      <dgm:spPr/>
    </dgm:pt>
    <dgm:pt modelId="{10E3A341-E4A2-41E6-BF50-69995B05B6A9}" type="pres">
      <dgm:prSet presAssocID="{1662B5A9-000B-4845-865F-256D488B13C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BFBF44-9628-4532-8BC3-AF4000A73F2B}" type="presOf" srcId="{359F33F5-3F25-41B3-9504-FB50C43370C0}" destId="{E28DBAD6-65D2-4AB0-81B6-31DB0F48E62A}" srcOrd="0" destOrd="0" presId="urn:microsoft.com/office/officeart/2005/8/layout/vList2"/>
    <dgm:cxn modelId="{74667551-D11B-4CC9-AA51-A1140412C576}" srcId="{359F33F5-3F25-41B3-9504-FB50C43370C0}" destId="{EE25277D-CB45-4807-873F-C89D7172139A}" srcOrd="3" destOrd="0" parTransId="{91D78FF8-3167-4939-93EA-8649488ACBE7}" sibTransId="{20A11000-4ADD-45DF-A21E-10B93558DC40}"/>
    <dgm:cxn modelId="{15C43B79-F329-4003-BA62-59CBE774A347}" type="presOf" srcId="{15149672-DAF3-4FB3-9FCE-9EA5647521D2}" destId="{55EE0D43-B1EC-42D6-8455-2FFCA07EE360}" srcOrd="0" destOrd="0" presId="urn:microsoft.com/office/officeart/2005/8/layout/vList2"/>
    <dgm:cxn modelId="{1CD0DC94-4EAC-4167-81C8-F342AC3140DD}" type="presOf" srcId="{AA025F42-0A44-43BA-9D78-4808E3F84DF9}" destId="{B878C9A5-9AD0-4849-B8F7-69F31925A387}" srcOrd="0" destOrd="0" presId="urn:microsoft.com/office/officeart/2005/8/layout/vList2"/>
    <dgm:cxn modelId="{8583E59D-A386-4DD1-B5CF-CC4A2F0C5071}" srcId="{359F33F5-3F25-41B3-9504-FB50C43370C0}" destId="{1662B5A9-000B-4845-865F-256D488B13CE}" srcOrd="4" destOrd="0" parTransId="{D0178832-994A-4269-A915-8454FB0268C6}" sibTransId="{FB9BE465-F722-4359-9F94-714E9CBF843E}"/>
    <dgm:cxn modelId="{0A18FF9E-2A50-416C-9484-14501C1E2A26}" type="presOf" srcId="{EE25277D-CB45-4807-873F-C89D7172139A}" destId="{E51FB9C9-0F07-4210-BF68-5DB454685CC5}" srcOrd="0" destOrd="0" presId="urn:microsoft.com/office/officeart/2005/8/layout/vList2"/>
    <dgm:cxn modelId="{477CF1A5-547D-4247-B457-142B66B0A506}" srcId="{359F33F5-3F25-41B3-9504-FB50C43370C0}" destId="{15149672-DAF3-4FB3-9FCE-9EA5647521D2}" srcOrd="0" destOrd="0" parTransId="{D6C9385B-5254-441B-8379-ABB3F47D9477}" sibTransId="{4DE5C8A1-0A72-4AF8-8FE5-09736B7F1D5E}"/>
    <dgm:cxn modelId="{DD104FB6-B137-40B8-8876-4DF1E83F21DB}" type="presOf" srcId="{DED4D2EB-570B-4F88-B995-0FECEC72D26F}" destId="{C9996FF9-B75C-40BD-BA2B-D6DE1632B38C}" srcOrd="0" destOrd="0" presId="urn:microsoft.com/office/officeart/2005/8/layout/vList2"/>
    <dgm:cxn modelId="{EF2D1BD4-34E7-450B-A628-965C6F4B4255}" srcId="{359F33F5-3F25-41B3-9504-FB50C43370C0}" destId="{AA025F42-0A44-43BA-9D78-4808E3F84DF9}" srcOrd="2" destOrd="0" parTransId="{4B6D61A7-229E-4F5C-8178-9997146D20AE}" sibTransId="{28050939-D777-4D7A-8EA9-8EA3998B734B}"/>
    <dgm:cxn modelId="{23008AE2-FD94-4C99-BB32-1D21FDB335B5}" type="presOf" srcId="{1662B5A9-000B-4845-865F-256D488B13CE}" destId="{10E3A341-E4A2-41E6-BF50-69995B05B6A9}" srcOrd="0" destOrd="0" presId="urn:microsoft.com/office/officeart/2005/8/layout/vList2"/>
    <dgm:cxn modelId="{C9DF49FA-7AD9-41DF-9A34-F17CAF7FF672}" srcId="{359F33F5-3F25-41B3-9504-FB50C43370C0}" destId="{DED4D2EB-570B-4F88-B995-0FECEC72D26F}" srcOrd="1" destOrd="0" parTransId="{15C1FA7C-6B9D-49E7-8B2D-9D09412A1AA0}" sibTransId="{92297E81-11D6-4BEC-945B-4909BDEB80DA}"/>
    <dgm:cxn modelId="{3E199956-F09B-488E-ACF6-C52833EE9966}" type="presParOf" srcId="{E28DBAD6-65D2-4AB0-81B6-31DB0F48E62A}" destId="{55EE0D43-B1EC-42D6-8455-2FFCA07EE360}" srcOrd="0" destOrd="0" presId="urn:microsoft.com/office/officeart/2005/8/layout/vList2"/>
    <dgm:cxn modelId="{56FE0016-656B-46C7-8F84-BABEB15BC085}" type="presParOf" srcId="{E28DBAD6-65D2-4AB0-81B6-31DB0F48E62A}" destId="{FE016D60-59F9-441C-83F8-7B45FA46B99D}" srcOrd="1" destOrd="0" presId="urn:microsoft.com/office/officeart/2005/8/layout/vList2"/>
    <dgm:cxn modelId="{DEC3D4DB-6FFE-4141-B5DD-77B2AA5F6BA4}" type="presParOf" srcId="{E28DBAD6-65D2-4AB0-81B6-31DB0F48E62A}" destId="{C9996FF9-B75C-40BD-BA2B-D6DE1632B38C}" srcOrd="2" destOrd="0" presId="urn:microsoft.com/office/officeart/2005/8/layout/vList2"/>
    <dgm:cxn modelId="{B09EB877-4713-4DA2-8D48-9B05A7F63AB3}" type="presParOf" srcId="{E28DBAD6-65D2-4AB0-81B6-31DB0F48E62A}" destId="{3FA37D2B-E46F-4947-AFBB-57C311702E4C}" srcOrd="3" destOrd="0" presId="urn:microsoft.com/office/officeart/2005/8/layout/vList2"/>
    <dgm:cxn modelId="{D75AD3A3-CA68-4B1B-BC9E-20347E35F01D}" type="presParOf" srcId="{E28DBAD6-65D2-4AB0-81B6-31DB0F48E62A}" destId="{B878C9A5-9AD0-4849-B8F7-69F31925A387}" srcOrd="4" destOrd="0" presId="urn:microsoft.com/office/officeart/2005/8/layout/vList2"/>
    <dgm:cxn modelId="{2A042B95-48C9-4C53-B6B8-EBDAFBB6872E}" type="presParOf" srcId="{E28DBAD6-65D2-4AB0-81B6-31DB0F48E62A}" destId="{4BE7F039-0D4E-4215-8503-292A0FB3A7EB}" srcOrd="5" destOrd="0" presId="urn:microsoft.com/office/officeart/2005/8/layout/vList2"/>
    <dgm:cxn modelId="{B3C40595-BC70-43CD-B797-CAB21CB8C5D8}" type="presParOf" srcId="{E28DBAD6-65D2-4AB0-81B6-31DB0F48E62A}" destId="{E51FB9C9-0F07-4210-BF68-5DB454685CC5}" srcOrd="6" destOrd="0" presId="urn:microsoft.com/office/officeart/2005/8/layout/vList2"/>
    <dgm:cxn modelId="{40B99BDB-CE5B-4E70-9AA8-4A034C5C6FD2}" type="presParOf" srcId="{E28DBAD6-65D2-4AB0-81B6-31DB0F48E62A}" destId="{57C411F1-E9DF-4384-AB73-94FCA37DD066}" srcOrd="7" destOrd="0" presId="urn:microsoft.com/office/officeart/2005/8/layout/vList2"/>
    <dgm:cxn modelId="{9E14EB6D-A0BD-4227-A632-D2DB4291DFAE}" type="presParOf" srcId="{E28DBAD6-65D2-4AB0-81B6-31DB0F48E62A}" destId="{10E3A341-E4A2-41E6-BF50-69995B05B6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652C4-9763-489A-92DA-B3B69E83F3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93FDF1-3D8E-4F41-A74B-F63183D0BEDA}">
      <dgm:prSet/>
      <dgm:spPr/>
      <dgm:t>
        <a:bodyPr/>
        <a:lstStyle/>
        <a:p>
          <a:r>
            <a:rPr lang="fr-FR" b="1" i="0" baseline="0" dirty="0">
              <a:solidFill>
                <a:schemeClr val="tx1"/>
              </a:solidFill>
            </a:rPr>
            <a:t>Etudiants</a:t>
          </a:r>
          <a:endParaRPr lang="en-US" b="1" dirty="0">
            <a:solidFill>
              <a:schemeClr val="tx1"/>
            </a:solidFill>
          </a:endParaRPr>
        </a:p>
      </dgm:t>
    </dgm:pt>
    <dgm:pt modelId="{B3681B75-EFDE-478E-AD42-7FE611BDC479}" type="parTrans" cxnId="{20709180-2B9D-4740-A2A2-200313DE1699}">
      <dgm:prSet/>
      <dgm:spPr/>
      <dgm:t>
        <a:bodyPr/>
        <a:lstStyle/>
        <a:p>
          <a:endParaRPr lang="en-US"/>
        </a:p>
      </dgm:t>
    </dgm:pt>
    <dgm:pt modelId="{6E9D0800-BB01-4889-921B-FEC4A2E0DB01}" type="sibTrans" cxnId="{20709180-2B9D-4740-A2A2-200313DE1699}">
      <dgm:prSet/>
      <dgm:spPr/>
      <dgm:t>
        <a:bodyPr/>
        <a:lstStyle/>
        <a:p>
          <a:endParaRPr lang="en-US"/>
        </a:p>
      </dgm:t>
    </dgm:pt>
    <dgm:pt modelId="{10965340-093E-4959-846C-7B19B6D0CF60}">
      <dgm:prSet/>
      <dgm:spPr/>
      <dgm:t>
        <a:bodyPr/>
        <a:lstStyle/>
        <a:p>
          <a:r>
            <a:rPr lang="fr-FR" b="1" i="0" baseline="0" dirty="0"/>
            <a:t>Enseignants</a:t>
          </a:r>
          <a:endParaRPr lang="en-US" b="1" dirty="0"/>
        </a:p>
      </dgm:t>
    </dgm:pt>
    <dgm:pt modelId="{883524CA-662B-4568-90F8-15F5854A8C30}" type="parTrans" cxnId="{68B3CFC6-A2D5-4838-BA66-0A23646B0A10}">
      <dgm:prSet/>
      <dgm:spPr/>
      <dgm:t>
        <a:bodyPr/>
        <a:lstStyle/>
        <a:p>
          <a:endParaRPr lang="en-US"/>
        </a:p>
      </dgm:t>
    </dgm:pt>
    <dgm:pt modelId="{7FBC304F-845A-4F5F-A607-6289AF71A995}" type="sibTrans" cxnId="{68B3CFC6-A2D5-4838-BA66-0A23646B0A10}">
      <dgm:prSet/>
      <dgm:spPr/>
      <dgm:t>
        <a:bodyPr/>
        <a:lstStyle/>
        <a:p>
          <a:endParaRPr lang="en-US"/>
        </a:p>
      </dgm:t>
    </dgm:pt>
    <dgm:pt modelId="{D2980850-B255-4A53-8AE5-511D97B77BA4}">
      <dgm:prSet/>
      <dgm:spPr/>
      <dgm:t>
        <a:bodyPr/>
        <a:lstStyle/>
        <a:p>
          <a:r>
            <a:rPr lang="fr-FR" b="1" i="0" baseline="0" dirty="0"/>
            <a:t>Apprentis</a:t>
          </a:r>
          <a:endParaRPr lang="en-US" b="1" dirty="0"/>
        </a:p>
      </dgm:t>
    </dgm:pt>
    <dgm:pt modelId="{1A6CB1FA-C1A9-4871-A254-BDDE8B8C632D}" type="parTrans" cxnId="{1E0189DA-7D62-494B-8DBC-35652F5D3F51}">
      <dgm:prSet/>
      <dgm:spPr/>
      <dgm:t>
        <a:bodyPr/>
        <a:lstStyle/>
        <a:p>
          <a:endParaRPr lang="en-US"/>
        </a:p>
      </dgm:t>
    </dgm:pt>
    <dgm:pt modelId="{A599D541-4307-43D1-A638-B4DAC7730209}" type="sibTrans" cxnId="{1E0189DA-7D62-494B-8DBC-35652F5D3F51}">
      <dgm:prSet/>
      <dgm:spPr/>
      <dgm:t>
        <a:bodyPr/>
        <a:lstStyle/>
        <a:p>
          <a:endParaRPr lang="en-US"/>
        </a:p>
      </dgm:t>
    </dgm:pt>
    <dgm:pt modelId="{DE555D7E-2E4E-4511-8CD6-9FEE89C28F86}">
      <dgm:prSet/>
      <dgm:spPr/>
      <dgm:t>
        <a:bodyPr/>
        <a:lstStyle/>
        <a:p>
          <a:r>
            <a:rPr lang="fr-FR" b="1" i="0" baseline="0" dirty="0"/>
            <a:t>Formateurs</a:t>
          </a:r>
          <a:endParaRPr lang="en-US" b="1" dirty="0"/>
        </a:p>
      </dgm:t>
    </dgm:pt>
    <dgm:pt modelId="{53925874-33F1-41D0-ACBD-122BBC16D6FD}" type="parTrans" cxnId="{63A594BF-7320-4615-B18E-0CA250E12851}">
      <dgm:prSet/>
      <dgm:spPr/>
      <dgm:t>
        <a:bodyPr/>
        <a:lstStyle/>
        <a:p>
          <a:endParaRPr lang="en-US"/>
        </a:p>
      </dgm:t>
    </dgm:pt>
    <dgm:pt modelId="{A3F60658-2E50-4C76-A72B-68E38CD5F573}" type="sibTrans" cxnId="{63A594BF-7320-4615-B18E-0CA250E12851}">
      <dgm:prSet/>
      <dgm:spPr/>
      <dgm:t>
        <a:bodyPr/>
        <a:lstStyle/>
        <a:p>
          <a:endParaRPr lang="en-US"/>
        </a:p>
      </dgm:t>
    </dgm:pt>
    <dgm:pt modelId="{8C3C7845-1170-4655-A9FA-81FE4B6A3257}">
      <dgm:prSet/>
      <dgm:spPr/>
      <dgm:t>
        <a:bodyPr/>
        <a:lstStyle/>
        <a:p>
          <a:r>
            <a:rPr lang="fr-FR" b="1" i="0" baseline="0" dirty="0"/>
            <a:t>Jeunes actifs</a:t>
          </a:r>
          <a:endParaRPr lang="en-US" b="1" dirty="0"/>
        </a:p>
      </dgm:t>
    </dgm:pt>
    <dgm:pt modelId="{34730A03-8751-4653-B032-8BD6B16F97B7}" type="parTrans" cxnId="{109F4921-2E82-4503-94DA-CCD990EA8A35}">
      <dgm:prSet/>
      <dgm:spPr/>
      <dgm:t>
        <a:bodyPr/>
        <a:lstStyle/>
        <a:p>
          <a:endParaRPr lang="en-US"/>
        </a:p>
      </dgm:t>
    </dgm:pt>
    <dgm:pt modelId="{B9072B9C-1E75-44E6-A898-60502FE97FFD}" type="sibTrans" cxnId="{109F4921-2E82-4503-94DA-CCD990EA8A35}">
      <dgm:prSet/>
      <dgm:spPr/>
      <dgm:t>
        <a:bodyPr/>
        <a:lstStyle/>
        <a:p>
          <a:endParaRPr lang="en-US"/>
        </a:p>
      </dgm:t>
    </dgm:pt>
    <dgm:pt modelId="{D7E3D5AB-C6EE-4023-96A2-7B356344848E}" type="pres">
      <dgm:prSet presAssocID="{41D652C4-9763-489A-92DA-B3B69E83F3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10925C-B1A2-46A0-81CA-9AAB64D3007D}" type="pres">
      <dgm:prSet presAssocID="{B893FDF1-3D8E-4F41-A74B-F63183D0BEDA}" presName="hierRoot1" presStyleCnt="0"/>
      <dgm:spPr/>
    </dgm:pt>
    <dgm:pt modelId="{46DFF131-28A5-4E02-93DD-959290030B1B}" type="pres">
      <dgm:prSet presAssocID="{B893FDF1-3D8E-4F41-A74B-F63183D0BEDA}" presName="composite" presStyleCnt="0"/>
      <dgm:spPr/>
    </dgm:pt>
    <dgm:pt modelId="{2ED37DD2-A997-426B-B566-8F0C1B81A2A8}" type="pres">
      <dgm:prSet presAssocID="{B893FDF1-3D8E-4F41-A74B-F63183D0BEDA}" presName="background" presStyleLbl="node0" presStyleIdx="0" presStyleCnt="5"/>
      <dgm:spPr>
        <a:solidFill>
          <a:schemeClr val="accent2"/>
        </a:solidFill>
      </dgm:spPr>
    </dgm:pt>
    <dgm:pt modelId="{E9390D81-1060-4E0A-825C-CCC2CE0E58F8}" type="pres">
      <dgm:prSet presAssocID="{B893FDF1-3D8E-4F41-A74B-F63183D0BEDA}" presName="text" presStyleLbl="fgAcc0" presStyleIdx="0" presStyleCnt="5" custLinFactNeighborX="-387" custLinFactNeighborY="-728">
        <dgm:presLayoutVars>
          <dgm:chPref val="3"/>
        </dgm:presLayoutVars>
      </dgm:prSet>
      <dgm:spPr/>
    </dgm:pt>
    <dgm:pt modelId="{DE567EEB-ED3B-49DA-91C3-BF2C35ECECF2}" type="pres">
      <dgm:prSet presAssocID="{B893FDF1-3D8E-4F41-A74B-F63183D0BEDA}" presName="hierChild2" presStyleCnt="0"/>
      <dgm:spPr/>
    </dgm:pt>
    <dgm:pt modelId="{B1470074-FDD5-410E-AAF5-68DA4AF24C5E}" type="pres">
      <dgm:prSet presAssocID="{10965340-093E-4959-846C-7B19B6D0CF60}" presName="hierRoot1" presStyleCnt="0"/>
      <dgm:spPr/>
    </dgm:pt>
    <dgm:pt modelId="{BE080711-6ABF-4760-8D43-5FFEA72DF5A0}" type="pres">
      <dgm:prSet presAssocID="{10965340-093E-4959-846C-7B19B6D0CF60}" presName="composite" presStyleCnt="0"/>
      <dgm:spPr/>
    </dgm:pt>
    <dgm:pt modelId="{6E58C305-AD07-480F-9AB3-B9B6EF758CE8}" type="pres">
      <dgm:prSet presAssocID="{10965340-093E-4959-846C-7B19B6D0CF60}" presName="background" presStyleLbl="node0" presStyleIdx="1" presStyleCnt="5"/>
      <dgm:spPr/>
    </dgm:pt>
    <dgm:pt modelId="{FE41C6E4-1C85-4669-B475-38A477FDF60A}" type="pres">
      <dgm:prSet presAssocID="{10965340-093E-4959-846C-7B19B6D0CF60}" presName="text" presStyleLbl="fgAcc0" presStyleIdx="1" presStyleCnt="5">
        <dgm:presLayoutVars>
          <dgm:chPref val="3"/>
        </dgm:presLayoutVars>
      </dgm:prSet>
      <dgm:spPr/>
    </dgm:pt>
    <dgm:pt modelId="{83571748-A291-4BDC-AF13-61FDF99BF24E}" type="pres">
      <dgm:prSet presAssocID="{10965340-093E-4959-846C-7B19B6D0CF60}" presName="hierChild2" presStyleCnt="0"/>
      <dgm:spPr/>
    </dgm:pt>
    <dgm:pt modelId="{BC18B783-D88C-4F75-A26D-37A97AD82511}" type="pres">
      <dgm:prSet presAssocID="{D2980850-B255-4A53-8AE5-511D97B77BA4}" presName="hierRoot1" presStyleCnt="0"/>
      <dgm:spPr/>
    </dgm:pt>
    <dgm:pt modelId="{70E10D33-9F0B-46EF-976F-AA1BEA409808}" type="pres">
      <dgm:prSet presAssocID="{D2980850-B255-4A53-8AE5-511D97B77BA4}" presName="composite" presStyleCnt="0"/>
      <dgm:spPr/>
    </dgm:pt>
    <dgm:pt modelId="{E618FCE2-35F3-4A6C-853F-0788DAF05D56}" type="pres">
      <dgm:prSet presAssocID="{D2980850-B255-4A53-8AE5-511D97B77BA4}" presName="background" presStyleLbl="node0" presStyleIdx="2" presStyleCnt="5"/>
      <dgm:spPr>
        <a:solidFill>
          <a:schemeClr val="accent2"/>
        </a:solidFill>
      </dgm:spPr>
    </dgm:pt>
    <dgm:pt modelId="{725724EA-D319-4932-82DA-46E4C157EF84}" type="pres">
      <dgm:prSet presAssocID="{D2980850-B255-4A53-8AE5-511D97B77BA4}" presName="text" presStyleLbl="fgAcc0" presStyleIdx="2" presStyleCnt="5">
        <dgm:presLayoutVars>
          <dgm:chPref val="3"/>
        </dgm:presLayoutVars>
      </dgm:prSet>
      <dgm:spPr/>
    </dgm:pt>
    <dgm:pt modelId="{7D3A5225-2A44-476D-8B1F-B923C2538E60}" type="pres">
      <dgm:prSet presAssocID="{D2980850-B255-4A53-8AE5-511D97B77BA4}" presName="hierChild2" presStyleCnt="0"/>
      <dgm:spPr/>
    </dgm:pt>
    <dgm:pt modelId="{F291D5A3-B6FF-4B42-83ED-C7E9CC9200A2}" type="pres">
      <dgm:prSet presAssocID="{DE555D7E-2E4E-4511-8CD6-9FEE89C28F86}" presName="hierRoot1" presStyleCnt="0"/>
      <dgm:spPr/>
    </dgm:pt>
    <dgm:pt modelId="{C132A1DE-FE2F-424F-8D78-3B571AC6912A}" type="pres">
      <dgm:prSet presAssocID="{DE555D7E-2E4E-4511-8CD6-9FEE89C28F86}" presName="composite" presStyleCnt="0"/>
      <dgm:spPr/>
    </dgm:pt>
    <dgm:pt modelId="{DC6DA50A-F9F7-43BB-901B-B8D4790F61EF}" type="pres">
      <dgm:prSet presAssocID="{DE555D7E-2E4E-4511-8CD6-9FEE89C28F86}" presName="background" presStyleLbl="node0" presStyleIdx="3" presStyleCnt="5"/>
      <dgm:spPr/>
    </dgm:pt>
    <dgm:pt modelId="{93B68DA4-4A56-4CBF-991D-12719DE307B1}" type="pres">
      <dgm:prSet presAssocID="{DE555D7E-2E4E-4511-8CD6-9FEE89C28F86}" presName="text" presStyleLbl="fgAcc0" presStyleIdx="3" presStyleCnt="5">
        <dgm:presLayoutVars>
          <dgm:chPref val="3"/>
        </dgm:presLayoutVars>
      </dgm:prSet>
      <dgm:spPr/>
    </dgm:pt>
    <dgm:pt modelId="{0543CB9C-0E2D-4669-9F04-9902138682C1}" type="pres">
      <dgm:prSet presAssocID="{DE555D7E-2E4E-4511-8CD6-9FEE89C28F86}" presName="hierChild2" presStyleCnt="0"/>
      <dgm:spPr/>
    </dgm:pt>
    <dgm:pt modelId="{A45794F4-DB76-4665-ADF9-8D8038813D15}" type="pres">
      <dgm:prSet presAssocID="{8C3C7845-1170-4655-A9FA-81FE4B6A3257}" presName="hierRoot1" presStyleCnt="0"/>
      <dgm:spPr/>
    </dgm:pt>
    <dgm:pt modelId="{DD299216-EA29-498F-A241-7F334150D123}" type="pres">
      <dgm:prSet presAssocID="{8C3C7845-1170-4655-A9FA-81FE4B6A3257}" presName="composite" presStyleCnt="0"/>
      <dgm:spPr/>
    </dgm:pt>
    <dgm:pt modelId="{7735D2D6-1CAF-4B1F-B847-2B054DFB1B2C}" type="pres">
      <dgm:prSet presAssocID="{8C3C7845-1170-4655-A9FA-81FE4B6A3257}" presName="background" presStyleLbl="node0" presStyleIdx="4" presStyleCnt="5"/>
      <dgm:spPr>
        <a:solidFill>
          <a:schemeClr val="accent2"/>
        </a:solidFill>
      </dgm:spPr>
    </dgm:pt>
    <dgm:pt modelId="{FEBC108A-1ECC-45FE-A405-C79C889C68F9}" type="pres">
      <dgm:prSet presAssocID="{8C3C7845-1170-4655-A9FA-81FE4B6A3257}" presName="text" presStyleLbl="fgAcc0" presStyleIdx="4" presStyleCnt="5">
        <dgm:presLayoutVars>
          <dgm:chPref val="3"/>
        </dgm:presLayoutVars>
      </dgm:prSet>
      <dgm:spPr/>
    </dgm:pt>
    <dgm:pt modelId="{E391E2CA-FC6D-4913-9446-DC628650750C}" type="pres">
      <dgm:prSet presAssocID="{8C3C7845-1170-4655-A9FA-81FE4B6A3257}" presName="hierChild2" presStyleCnt="0"/>
      <dgm:spPr/>
    </dgm:pt>
  </dgm:ptLst>
  <dgm:cxnLst>
    <dgm:cxn modelId="{D76A560F-5ABF-4A98-AFEE-47A471C58C87}" type="presOf" srcId="{D2980850-B255-4A53-8AE5-511D97B77BA4}" destId="{725724EA-D319-4932-82DA-46E4C157EF84}" srcOrd="0" destOrd="0" presId="urn:microsoft.com/office/officeart/2005/8/layout/hierarchy1"/>
    <dgm:cxn modelId="{89BA091C-EDA7-4049-87F5-A95D72725B66}" type="presOf" srcId="{DE555D7E-2E4E-4511-8CD6-9FEE89C28F86}" destId="{93B68DA4-4A56-4CBF-991D-12719DE307B1}" srcOrd="0" destOrd="0" presId="urn:microsoft.com/office/officeart/2005/8/layout/hierarchy1"/>
    <dgm:cxn modelId="{109F4921-2E82-4503-94DA-CCD990EA8A35}" srcId="{41D652C4-9763-489A-92DA-B3B69E83F34C}" destId="{8C3C7845-1170-4655-A9FA-81FE4B6A3257}" srcOrd="4" destOrd="0" parTransId="{34730A03-8751-4653-B032-8BD6B16F97B7}" sibTransId="{B9072B9C-1E75-44E6-A898-60502FE97FFD}"/>
    <dgm:cxn modelId="{20709180-2B9D-4740-A2A2-200313DE1699}" srcId="{41D652C4-9763-489A-92DA-B3B69E83F34C}" destId="{B893FDF1-3D8E-4F41-A74B-F63183D0BEDA}" srcOrd="0" destOrd="0" parTransId="{B3681B75-EFDE-478E-AD42-7FE611BDC479}" sibTransId="{6E9D0800-BB01-4889-921B-FEC4A2E0DB01}"/>
    <dgm:cxn modelId="{63A594BF-7320-4615-B18E-0CA250E12851}" srcId="{41D652C4-9763-489A-92DA-B3B69E83F34C}" destId="{DE555D7E-2E4E-4511-8CD6-9FEE89C28F86}" srcOrd="3" destOrd="0" parTransId="{53925874-33F1-41D0-ACBD-122BBC16D6FD}" sibTransId="{A3F60658-2E50-4C76-A72B-68E38CD5F573}"/>
    <dgm:cxn modelId="{B7501BC0-0A90-4821-B675-5164804EBED9}" type="presOf" srcId="{8C3C7845-1170-4655-A9FA-81FE4B6A3257}" destId="{FEBC108A-1ECC-45FE-A405-C79C889C68F9}" srcOrd="0" destOrd="0" presId="urn:microsoft.com/office/officeart/2005/8/layout/hierarchy1"/>
    <dgm:cxn modelId="{68B3CFC6-A2D5-4838-BA66-0A23646B0A10}" srcId="{41D652C4-9763-489A-92DA-B3B69E83F34C}" destId="{10965340-093E-4959-846C-7B19B6D0CF60}" srcOrd="1" destOrd="0" parTransId="{883524CA-662B-4568-90F8-15F5854A8C30}" sibTransId="{7FBC304F-845A-4F5F-A607-6289AF71A995}"/>
    <dgm:cxn modelId="{37FB44D5-B529-45F0-9FB9-A68DD18D3A92}" type="presOf" srcId="{10965340-093E-4959-846C-7B19B6D0CF60}" destId="{FE41C6E4-1C85-4669-B475-38A477FDF60A}" srcOrd="0" destOrd="0" presId="urn:microsoft.com/office/officeart/2005/8/layout/hierarchy1"/>
    <dgm:cxn modelId="{1E0189DA-7D62-494B-8DBC-35652F5D3F51}" srcId="{41D652C4-9763-489A-92DA-B3B69E83F34C}" destId="{D2980850-B255-4A53-8AE5-511D97B77BA4}" srcOrd="2" destOrd="0" parTransId="{1A6CB1FA-C1A9-4871-A254-BDDE8B8C632D}" sibTransId="{A599D541-4307-43D1-A638-B4DAC7730209}"/>
    <dgm:cxn modelId="{1A0B72F4-1C12-4FD1-9CA3-2540E2198AB9}" type="presOf" srcId="{B893FDF1-3D8E-4F41-A74B-F63183D0BEDA}" destId="{E9390D81-1060-4E0A-825C-CCC2CE0E58F8}" srcOrd="0" destOrd="0" presId="urn:microsoft.com/office/officeart/2005/8/layout/hierarchy1"/>
    <dgm:cxn modelId="{BAAF25FD-CFE6-493E-9A54-132675EEE990}" type="presOf" srcId="{41D652C4-9763-489A-92DA-B3B69E83F34C}" destId="{D7E3D5AB-C6EE-4023-96A2-7B356344848E}" srcOrd="0" destOrd="0" presId="urn:microsoft.com/office/officeart/2005/8/layout/hierarchy1"/>
    <dgm:cxn modelId="{C6BD565E-9B43-4154-9AE8-269D04122A21}" type="presParOf" srcId="{D7E3D5AB-C6EE-4023-96A2-7B356344848E}" destId="{9810925C-B1A2-46A0-81CA-9AAB64D3007D}" srcOrd="0" destOrd="0" presId="urn:microsoft.com/office/officeart/2005/8/layout/hierarchy1"/>
    <dgm:cxn modelId="{66066864-BD26-4DA0-8BC7-B7CAADAD278D}" type="presParOf" srcId="{9810925C-B1A2-46A0-81CA-9AAB64D3007D}" destId="{46DFF131-28A5-4E02-93DD-959290030B1B}" srcOrd="0" destOrd="0" presId="urn:microsoft.com/office/officeart/2005/8/layout/hierarchy1"/>
    <dgm:cxn modelId="{2E50DCC3-AF07-410C-9EEE-329DEB06C61B}" type="presParOf" srcId="{46DFF131-28A5-4E02-93DD-959290030B1B}" destId="{2ED37DD2-A997-426B-B566-8F0C1B81A2A8}" srcOrd="0" destOrd="0" presId="urn:microsoft.com/office/officeart/2005/8/layout/hierarchy1"/>
    <dgm:cxn modelId="{B3464101-F1E6-42A2-9F52-3617644F5743}" type="presParOf" srcId="{46DFF131-28A5-4E02-93DD-959290030B1B}" destId="{E9390D81-1060-4E0A-825C-CCC2CE0E58F8}" srcOrd="1" destOrd="0" presId="urn:microsoft.com/office/officeart/2005/8/layout/hierarchy1"/>
    <dgm:cxn modelId="{0D7B7071-0E21-49CA-9129-A3849B9A2C0F}" type="presParOf" srcId="{9810925C-B1A2-46A0-81CA-9AAB64D3007D}" destId="{DE567EEB-ED3B-49DA-91C3-BF2C35ECECF2}" srcOrd="1" destOrd="0" presId="urn:microsoft.com/office/officeart/2005/8/layout/hierarchy1"/>
    <dgm:cxn modelId="{8CFBCC8E-C759-4346-B2CA-B3CA3D3799BD}" type="presParOf" srcId="{D7E3D5AB-C6EE-4023-96A2-7B356344848E}" destId="{B1470074-FDD5-410E-AAF5-68DA4AF24C5E}" srcOrd="1" destOrd="0" presId="urn:microsoft.com/office/officeart/2005/8/layout/hierarchy1"/>
    <dgm:cxn modelId="{8D714C4C-E4A0-4438-8CF2-E82D3B46AB8F}" type="presParOf" srcId="{B1470074-FDD5-410E-AAF5-68DA4AF24C5E}" destId="{BE080711-6ABF-4760-8D43-5FFEA72DF5A0}" srcOrd="0" destOrd="0" presId="urn:microsoft.com/office/officeart/2005/8/layout/hierarchy1"/>
    <dgm:cxn modelId="{9A2B01A2-9768-4772-8945-4C3F96269E1F}" type="presParOf" srcId="{BE080711-6ABF-4760-8D43-5FFEA72DF5A0}" destId="{6E58C305-AD07-480F-9AB3-B9B6EF758CE8}" srcOrd="0" destOrd="0" presId="urn:microsoft.com/office/officeart/2005/8/layout/hierarchy1"/>
    <dgm:cxn modelId="{C97FA454-DDA7-4F02-AFB5-59ABF5848A6C}" type="presParOf" srcId="{BE080711-6ABF-4760-8D43-5FFEA72DF5A0}" destId="{FE41C6E4-1C85-4669-B475-38A477FDF60A}" srcOrd="1" destOrd="0" presId="urn:microsoft.com/office/officeart/2005/8/layout/hierarchy1"/>
    <dgm:cxn modelId="{CA1039C2-A93E-4CDA-B407-ADB45500BBB1}" type="presParOf" srcId="{B1470074-FDD5-410E-AAF5-68DA4AF24C5E}" destId="{83571748-A291-4BDC-AF13-61FDF99BF24E}" srcOrd="1" destOrd="0" presId="urn:microsoft.com/office/officeart/2005/8/layout/hierarchy1"/>
    <dgm:cxn modelId="{9567A740-23CA-4D84-90DB-746CBF90FFB1}" type="presParOf" srcId="{D7E3D5AB-C6EE-4023-96A2-7B356344848E}" destId="{BC18B783-D88C-4F75-A26D-37A97AD82511}" srcOrd="2" destOrd="0" presId="urn:microsoft.com/office/officeart/2005/8/layout/hierarchy1"/>
    <dgm:cxn modelId="{67271DD6-3917-4F1C-B79E-0282515258D2}" type="presParOf" srcId="{BC18B783-D88C-4F75-A26D-37A97AD82511}" destId="{70E10D33-9F0B-46EF-976F-AA1BEA409808}" srcOrd="0" destOrd="0" presId="urn:microsoft.com/office/officeart/2005/8/layout/hierarchy1"/>
    <dgm:cxn modelId="{4A367DEE-85D8-4605-9633-984CC3C7423F}" type="presParOf" srcId="{70E10D33-9F0B-46EF-976F-AA1BEA409808}" destId="{E618FCE2-35F3-4A6C-853F-0788DAF05D56}" srcOrd="0" destOrd="0" presId="urn:microsoft.com/office/officeart/2005/8/layout/hierarchy1"/>
    <dgm:cxn modelId="{EBAB7548-5257-4680-A28E-9118BC2C4F54}" type="presParOf" srcId="{70E10D33-9F0B-46EF-976F-AA1BEA409808}" destId="{725724EA-D319-4932-82DA-46E4C157EF84}" srcOrd="1" destOrd="0" presId="urn:microsoft.com/office/officeart/2005/8/layout/hierarchy1"/>
    <dgm:cxn modelId="{9582B539-49C8-4ED2-AB90-06D845328EC0}" type="presParOf" srcId="{BC18B783-D88C-4F75-A26D-37A97AD82511}" destId="{7D3A5225-2A44-476D-8B1F-B923C2538E60}" srcOrd="1" destOrd="0" presId="urn:microsoft.com/office/officeart/2005/8/layout/hierarchy1"/>
    <dgm:cxn modelId="{70EEA348-FCD6-424B-A070-768483DF6C5A}" type="presParOf" srcId="{D7E3D5AB-C6EE-4023-96A2-7B356344848E}" destId="{F291D5A3-B6FF-4B42-83ED-C7E9CC9200A2}" srcOrd="3" destOrd="0" presId="urn:microsoft.com/office/officeart/2005/8/layout/hierarchy1"/>
    <dgm:cxn modelId="{5F0AAEDD-CB27-422B-B091-E7A021F0C346}" type="presParOf" srcId="{F291D5A3-B6FF-4B42-83ED-C7E9CC9200A2}" destId="{C132A1DE-FE2F-424F-8D78-3B571AC6912A}" srcOrd="0" destOrd="0" presId="urn:microsoft.com/office/officeart/2005/8/layout/hierarchy1"/>
    <dgm:cxn modelId="{76FC0361-833D-4C40-A063-0A66FDF5E459}" type="presParOf" srcId="{C132A1DE-FE2F-424F-8D78-3B571AC6912A}" destId="{DC6DA50A-F9F7-43BB-901B-B8D4790F61EF}" srcOrd="0" destOrd="0" presId="urn:microsoft.com/office/officeart/2005/8/layout/hierarchy1"/>
    <dgm:cxn modelId="{75A059BB-9D28-4C4F-B7B4-3B55158EC611}" type="presParOf" srcId="{C132A1DE-FE2F-424F-8D78-3B571AC6912A}" destId="{93B68DA4-4A56-4CBF-991D-12719DE307B1}" srcOrd="1" destOrd="0" presId="urn:microsoft.com/office/officeart/2005/8/layout/hierarchy1"/>
    <dgm:cxn modelId="{54BD580F-FDF8-4638-A547-4A9225F7F29E}" type="presParOf" srcId="{F291D5A3-B6FF-4B42-83ED-C7E9CC9200A2}" destId="{0543CB9C-0E2D-4669-9F04-9902138682C1}" srcOrd="1" destOrd="0" presId="urn:microsoft.com/office/officeart/2005/8/layout/hierarchy1"/>
    <dgm:cxn modelId="{4FA4A7C5-3031-485A-BD73-18414BCE08D6}" type="presParOf" srcId="{D7E3D5AB-C6EE-4023-96A2-7B356344848E}" destId="{A45794F4-DB76-4665-ADF9-8D8038813D15}" srcOrd="4" destOrd="0" presId="urn:microsoft.com/office/officeart/2005/8/layout/hierarchy1"/>
    <dgm:cxn modelId="{8D9AB53D-62B5-4B37-87C8-B52256999A62}" type="presParOf" srcId="{A45794F4-DB76-4665-ADF9-8D8038813D15}" destId="{DD299216-EA29-498F-A241-7F334150D123}" srcOrd="0" destOrd="0" presId="urn:microsoft.com/office/officeart/2005/8/layout/hierarchy1"/>
    <dgm:cxn modelId="{3474A0B2-45E9-4B12-98F9-5C59AD55DC8E}" type="presParOf" srcId="{DD299216-EA29-498F-A241-7F334150D123}" destId="{7735D2D6-1CAF-4B1F-B847-2B054DFB1B2C}" srcOrd="0" destOrd="0" presId="urn:microsoft.com/office/officeart/2005/8/layout/hierarchy1"/>
    <dgm:cxn modelId="{C0D7CC57-B431-4F11-B465-4087AEBF8D3E}" type="presParOf" srcId="{DD299216-EA29-498F-A241-7F334150D123}" destId="{FEBC108A-1ECC-45FE-A405-C79C889C68F9}" srcOrd="1" destOrd="0" presId="urn:microsoft.com/office/officeart/2005/8/layout/hierarchy1"/>
    <dgm:cxn modelId="{DE13F7CA-8279-4B5F-A417-89AFD0ED7C58}" type="presParOf" srcId="{A45794F4-DB76-4665-ADF9-8D8038813D15}" destId="{E391E2CA-FC6D-4913-9446-DC62865075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E0D43-B1EC-42D6-8455-2FFCA07EE360}">
      <dsp:nvSpPr>
        <dsp:cNvPr id="0" name=""/>
        <dsp:cNvSpPr/>
      </dsp:nvSpPr>
      <dsp:spPr>
        <a:xfrm>
          <a:off x="0" y="642932"/>
          <a:ext cx="416703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Un programme qui soutient :</a:t>
          </a:r>
          <a:endParaRPr lang="en-US" sz="2500" kern="1200"/>
        </a:p>
      </dsp:txBody>
      <dsp:txXfrm>
        <a:off x="29271" y="672203"/>
        <a:ext cx="4108489" cy="541083"/>
      </dsp:txXfrm>
    </dsp:sp>
    <dsp:sp modelId="{C9996FF9-B75C-40BD-BA2B-D6DE1632B38C}">
      <dsp:nvSpPr>
        <dsp:cNvPr id="0" name=""/>
        <dsp:cNvSpPr/>
      </dsp:nvSpPr>
      <dsp:spPr>
        <a:xfrm>
          <a:off x="0" y="1314557"/>
          <a:ext cx="416703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L’éducation </a:t>
          </a:r>
          <a:endParaRPr lang="en-US" sz="2500" kern="1200"/>
        </a:p>
      </dsp:txBody>
      <dsp:txXfrm>
        <a:off x="29271" y="1343828"/>
        <a:ext cx="4108489" cy="541083"/>
      </dsp:txXfrm>
    </dsp:sp>
    <dsp:sp modelId="{B878C9A5-9AD0-4849-B8F7-69F31925A387}">
      <dsp:nvSpPr>
        <dsp:cNvPr id="0" name=""/>
        <dsp:cNvSpPr/>
      </dsp:nvSpPr>
      <dsp:spPr>
        <a:xfrm>
          <a:off x="0" y="1986182"/>
          <a:ext cx="416703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La formation </a:t>
          </a:r>
          <a:endParaRPr lang="en-US" sz="2500" kern="1200"/>
        </a:p>
      </dsp:txBody>
      <dsp:txXfrm>
        <a:off x="29271" y="2015453"/>
        <a:ext cx="4108489" cy="541083"/>
      </dsp:txXfrm>
    </dsp:sp>
    <dsp:sp modelId="{E51FB9C9-0F07-4210-BF68-5DB454685CC5}">
      <dsp:nvSpPr>
        <dsp:cNvPr id="0" name=""/>
        <dsp:cNvSpPr/>
      </dsp:nvSpPr>
      <dsp:spPr>
        <a:xfrm>
          <a:off x="0" y="2657807"/>
          <a:ext cx="416703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Le sport</a:t>
          </a:r>
          <a:endParaRPr lang="en-US" sz="2500" kern="1200"/>
        </a:p>
      </dsp:txBody>
      <dsp:txXfrm>
        <a:off x="29271" y="2687078"/>
        <a:ext cx="4108489" cy="541083"/>
      </dsp:txXfrm>
    </dsp:sp>
    <dsp:sp modelId="{10E3A341-E4A2-41E6-BF50-69995B05B6A9}">
      <dsp:nvSpPr>
        <dsp:cNvPr id="0" name=""/>
        <dsp:cNvSpPr/>
      </dsp:nvSpPr>
      <dsp:spPr>
        <a:xfrm>
          <a:off x="0" y="3329432"/>
          <a:ext cx="416703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La jeunesse </a:t>
          </a:r>
          <a:endParaRPr lang="en-US" sz="2500" kern="1200"/>
        </a:p>
      </dsp:txBody>
      <dsp:txXfrm>
        <a:off x="29271" y="3358703"/>
        <a:ext cx="4108489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37DD2-A997-426B-B566-8F0C1B81A2A8}">
      <dsp:nvSpPr>
        <dsp:cNvPr id="0" name=""/>
        <dsp:cNvSpPr/>
      </dsp:nvSpPr>
      <dsp:spPr>
        <a:xfrm>
          <a:off x="-3361" y="1132822"/>
          <a:ext cx="1849069" cy="117415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90D81-1060-4E0A-825C-CCC2CE0E58F8}">
      <dsp:nvSpPr>
        <dsp:cNvPr id="0" name=""/>
        <dsp:cNvSpPr/>
      </dsp:nvSpPr>
      <dsp:spPr>
        <a:xfrm>
          <a:off x="202090" y="1328002"/>
          <a:ext cx="1849069" cy="117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0" kern="1200" baseline="0" dirty="0">
              <a:solidFill>
                <a:schemeClr val="tx1"/>
              </a:solidFill>
            </a:rPr>
            <a:t>Etudiants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236480" y="1362392"/>
        <a:ext cx="1780289" cy="1105379"/>
      </dsp:txXfrm>
    </dsp:sp>
    <dsp:sp modelId="{6E58C305-AD07-480F-9AB3-B9B6EF758CE8}">
      <dsp:nvSpPr>
        <dsp:cNvPr id="0" name=""/>
        <dsp:cNvSpPr/>
      </dsp:nvSpPr>
      <dsp:spPr>
        <a:xfrm>
          <a:off x="2263769" y="1141370"/>
          <a:ext cx="1849069" cy="117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1C6E4-1C85-4669-B475-38A477FDF60A}">
      <dsp:nvSpPr>
        <dsp:cNvPr id="0" name=""/>
        <dsp:cNvSpPr/>
      </dsp:nvSpPr>
      <dsp:spPr>
        <a:xfrm>
          <a:off x="2469221" y="1336550"/>
          <a:ext cx="1849069" cy="117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0" kern="1200" baseline="0" dirty="0"/>
            <a:t>Enseignants</a:t>
          </a:r>
          <a:endParaRPr lang="en-US" sz="2500" b="1" kern="1200" dirty="0"/>
        </a:p>
      </dsp:txBody>
      <dsp:txXfrm>
        <a:off x="2503611" y="1370940"/>
        <a:ext cx="1780289" cy="1105379"/>
      </dsp:txXfrm>
    </dsp:sp>
    <dsp:sp modelId="{E618FCE2-35F3-4A6C-853F-0788DAF05D56}">
      <dsp:nvSpPr>
        <dsp:cNvPr id="0" name=""/>
        <dsp:cNvSpPr/>
      </dsp:nvSpPr>
      <dsp:spPr>
        <a:xfrm>
          <a:off x="4523743" y="1141370"/>
          <a:ext cx="1849069" cy="117415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724EA-D319-4932-82DA-46E4C157EF84}">
      <dsp:nvSpPr>
        <dsp:cNvPr id="0" name=""/>
        <dsp:cNvSpPr/>
      </dsp:nvSpPr>
      <dsp:spPr>
        <a:xfrm>
          <a:off x="4729195" y="1336550"/>
          <a:ext cx="1849069" cy="117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0" kern="1200" baseline="0" dirty="0"/>
            <a:t>Apprentis</a:t>
          </a:r>
          <a:endParaRPr lang="en-US" sz="2500" b="1" kern="1200" dirty="0"/>
        </a:p>
      </dsp:txBody>
      <dsp:txXfrm>
        <a:off x="4763585" y="1370940"/>
        <a:ext cx="1780289" cy="1105379"/>
      </dsp:txXfrm>
    </dsp:sp>
    <dsp:sp modelId="{DC6DA50A-F9F7-43BB-901B-B8D4790F61EF}">
      <dsp:nvSpPr>
        <dsp:cNvPr id="0" name=""/>
        <dsp:cNvSpPr/>
      </dsp:nvSpPr>
      <dsp:spPr>
        <a:xfrm>
          <a:off x="6783717" y="1141370"/>
          <a:ext cx="1849069" cy="117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8DA4-4A56-4CBF-991D-12719DE307B1}">
      <dsp:nvSpPr>
        <dsp:cNvPr id="0" name=""/>
        <dsp:cNvSpPr/>
      </dsp:nvSpPr>
      <dsp:spPr>
        <a:xfrm>
          <a:off x="6989170" y="1336550"/>
          <a:ext cx="1849069" cy="117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0" kern="1200" baseline="0" dirty="0"/>
            <a:t>Formateurs</a:t>
          </a:r>
          <a:endParaRPr lang="en-US" sz="2500" b="1" kern="1200" dirty="0"/>
        </a:p>
      </dsp:txBody>
      <dsp:txXfrm>
        <a:off x="7023560" y="1370940"/>
        <a:ext cx="1780289" cy="1105379"/>
      </dsp:txXfrm>
    </dsp:sp>
    <dsp:sp modelId="{7735D2D6-1CAF-4B1F-B847-2B054DFB1B2C}">
      <dsp:nvSpPr>
        <dsp:cNvPr id="0" name=""/>
        <dsp:cNvSpPr/>
      </dsp:nvSpPr>
      <dsp:spPr>
        <a:xfrm>
          <a:off x="9043692" y="1141370"/>
          <a:ext cx="1849069" cy="117415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C108A-1ECC-45FE-A405-C79C889C68F9}">
      <dsp:nvSpPr>
        <dsp:cNvPr id="0" name=""/>
        <dsp:cNvSpPr/>
      </dsp:nvSpPr>
      <dsp:spPr>
        <a:xfrm>
          <a:off x="9249144" y="1336550"/>
          <a:ext cx="1849069" cy="117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i="0" kern="1200" baseline="0" dirty="0"/>
            <a:t>Jeunes actifs</a:t>
          </a:r>
          <a:endParaRPr lang="en-US" sz="2500" b="1" kern="1200" dirty="0"/>
        </a:p>
      </dsp:txBody>
      <dsp:txXfrm>
        <a:off x="9283534" y="1370940"/>
        <a:ext cx="1780289" cy="110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0E217D5-F1EE-4B0F-8B03-664B54950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B96539-C7B0-4BD7-954D-A58BC4175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361F-E450-433B-BD94-2FF2AE228F1A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972AF6-6553-43BB-BB36-D8C338A0DE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92F7A4-9281-4BED-8C0F-E3EDAD7C1B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3159-CCDE-4741-829F-CBD344497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65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CA7D-6900-4037-8F95-0458A9CEF42D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11A4-A286-46AC-B937-D594A0D61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61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DC20A-9F27-4C1F-B915-62B1F4B57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7DD67-00C6-408E-8E90-620829863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930E1-2EF7-4734-832D-D0D7A121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ECB58-3230-482C-A8F2-8CA50177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98391F-98E4-4EDE-901F-2ECCEF89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3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DFDEB-172A-4202-9F71-04894853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100735-2F4E-4391-BCB7-6DFC18867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DF15DF-AA16-4AD9-972B-6EBB913D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4066C-BCFD-4700-995F-6CF887EA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B36EB-C7E5-45DF-B94E-C33C05AA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3424F4-A96C-43EF-BEAA-FB5E0B0FA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5E9660-4B53-4F54-ABFE-48A0A035A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7BBA9-AC53-4BCC-932B-2F9D00E6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6D6D-C0FC-4EF0-97FD-7BE0439C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39DE9-B4B4-426B-8176-55C1A594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20B1B-2179-442F-A42E-1CA089B5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DEF684-EB0F-4DE3-8110-748AB5FF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46495-F564-4AE3-9637-3C5C30B0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0FB61-83FD-4EEB-9DEA-371360E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40CC84-CBD4-4ABC-96CE-367576CF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85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743B2-D528-4405-8602-D0C1C6A9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B61D07-FE21-46B9-992C-8BD749B4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F8E12F-5DDC-48A9-9398-3108F5CD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D476C-F44D-4F53-8452-02D38951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3049E-9D03-43EE-AE2F-A7C74EC3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15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F0581-8937-4A26-BC48-014D8DC8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DF8B4-3C50-4081-9037-CE434C903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B98994-BCB0-48D4-94F0-6919E6C61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F44578-6366-4F11-BC47-B0D9FC09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3E9E2C-3D0F-4248-93C5-4C1E8ABE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3DF33E-FF7A-447C-B8B9-9D7EAD62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8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5EE5F-D860-4378-B959-F5171EFF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0F079-5D10-46C0-A554-AB98DAA4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BE820D-B9BA-4854-81EE-5CBD00966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735979-8054-41EC-BFB1-E51289675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DCB32B-6827-41FF-B44B-18435CA51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AAB4C4-01DB-4931-9477-F2482620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E01616-8D32-442C-9C81-7D0BBCA0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DF34BB-86DC-4E24-AA02-C10AA41F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3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45F6-9BC7-4B2F-AAFF-D2498443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2DE0DF-7F40-4E32-9310-B0CABE7B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A5AABB-85B4-440B-82E0-E3866274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6A4E4F-C3C7-4E3A-AA76-8AC0B085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3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CFFFEA-223B-4A0C-9946-4C647C1B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9A0451-22B9-4561-AC30-CB6C63C1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F66259-5949-4997-8468-AA7549C2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9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12C7D-93B1-485D-A4AA-8F1134AB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584A6-1243-4887-B291-038B5C2F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EB96B7-82E8-491B-B7B5-D7D67670B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994BC4-42A5-4A9D-B239-0937A0C9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3CD062-224B-42CC-B7FB-9CF48FBF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FB189-7FD4-4537-9905-6534BB48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6B880-C0A7-4DA9-BB75-59C97378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ACF5EE-549D-41B5-A8D3-E0748CFA5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E7D619-32E8-483A-B5E5-DEA1FF60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B1351-A61F-44C4-BF78-81F86243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131B7D-B87F-4608-A4BD-07301E5B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3F3446-8918-431D-8D89-0318783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8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FA03F9-2144-4657-81F4-F8C7E0C7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652F38-4BCE-4953-8E3F-709C2E208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867C7-F31A-48F1-9155-F2D06BF65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684E-7B5E-4C9B-B1BE-4BD5272D7B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3719E-8896-43B2-89B6-AFC5D7640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00A86-6EFE-43EE-92E3-CE80C38E0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59FF-9C23-4658-93EB-C4A895030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1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12" Type="http://schemas.openxmlformats.org/officeDocument/2006/relationships/image" Target="../media/image32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llustrations/drapeau-royaume-uni-uk-1192625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3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-vie-via.businessfrance.fr/" TargetMode="External"/><Relationship Id="rId5" Type="http://schemas.openxmlformats.org/officeDocument/2006/relationships/hyperlink" Target="https://www.interrail.eu/fr" TargetMode="External"/><Relationship Id="rId10" Type="http://schemas.openxmlformats.org/officeDocument/2006/relationships/image" Target="../media/image17.svg"/><Relationship Id="rId4" Type="http://schemas.openxmlformats.org/officeDocument/2006/relationships/hyperlink" Target="https://europa.eu/youth/discovereu_fr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-stages.gestmax.eu/website/view/page/homepage/lang/fr_FR" TargetMode="External"/><Relationship Id="rId2" Type="http://schemas.openxmlformats.org/officeDocument/2006/relationships/hyperlink" Target="https://traineeships.ec.europa.eu/fr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eas.europa.eu/eeas/traineeship-delegations-european-union_en" TargetMode="External"/><Relationship Id="rId4" Type="http://schemas.openxmlformats.org/officeDocument/2006/relationships/hyperlink" Target="https://www.consilium.europa.eu/fr/general-secretariat/jobs/traineeship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2.svg"/><Relationship Id="rId15" Type="http://schemas.openxmlformats.org/officeDocument/2006/relationships/image" Target="../media/image27.png"/><Relationship Id="rId10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OSSIER - Union européenne et lobbies environnementaux ] Les institutions  européennes, cibles des ONG">
            <a:extLst>
              <a:ext uri="{FF2B5EF4-FFF2-40B4-BE49-F238E27FC236}">
                <a16:creationId xmlns:a16="http://schemas.microsoft.com/office/drawing/2014/main" id="{FC0F0D40-15DE-4134-91AA-F824DF668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B0A30-3B96-4137-9368-7EEEEB1F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Les institutions européennes 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DC689-36D2-41D8-8185-CAE4701F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471"/>
            <a:ext cx="10515600" cy="132556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fr-FR" dirty="0"/>
          </a:p>
        </p:txBody>
      </p:sp>
      <p:graphicFrame>
        <p:nvGraphicFramePr>
          <p:cNvPr id="3078" name="Espace réservé du contenu 2">
            <a:extLst>
              <a:ext uri="{FF2B5EF4-FFF2-40B4-BE49-F238E27FC236}">
                <a16:creationId xmlns:a16="http://schemas.microsoft.com/office/drawing/2014/main" id="{AB8D9FBE-323C-4B9A-B9EC-CD2E2D9BD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38426"/>
              </p:ext>
            </p:extLst>
          </p:nvPr>
        </p:nvGraphicFramePr>
        <p:xfrm>
          <a:off x="636103" y="2858050"/>
          <a:ext cx="11102009" cy="36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856826C-DCBC-40CF-A477-5F31D0E2DC97}"/>
              </a:ext>
            </a:extLst>
          </p:cNvPr>
          <p:cNvSpPr txBox="1"/>
          <p:nvPr/>
        </p:nvSpPr>
        <p:spPr>
          <a:xfrm>
            <a:off x="2723321" y="1778815"/>
            <a:ext cx="634116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Formation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AFC95-B6F5-41AE-BE3B-D8C6D1D53631}"/>
              </a:ext>
            </a:extLst>
          </p:cNvPr>
          <p:cNvSpPr txBox="1"/>
          <p:nvPr/>
        </p:nvSpPr>
        <p:spPr>
          <a:xfrm>
            <a:off x="636104" y="576471"/>
            <a:ext cx="1100593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Destinataires du Programme Erasmus+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Graphique 14" descr="Classe avec un remplissage uni">
            <a:extLst>
              <a:ext uri="{FF2B5EF4-FFF2-40B4-BE49-F238E27FC236}">
                <a16:creationId xmlns:a16="http://schemas.microsoft.com/office/drawing/2014/main" id="{31AF8B4F-77B0-4936-8DAE-B9BB0CA8F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1210" y="3022884"/>
            <a:ext cx="914400" cy="914400"/>
          </a:xfrm>
          <a:prstGeom prst="rect">
            <a:avLst/>
          </a:prstGeom>
        </p:spPr>
      </p:pic>
      <p:pic>
        <p:nvPicPr>
          <p:cNvPr id="20" name="Graphique 19" descr="Classe avec un remplissage uni">
            <a:extLst>
              <a:ext uri="{FF2B5EF4-FFF2-40B4-BE49-F238E27FC236}">
                <a16:creationId xmlns:a16="http://schemas.microsoft.com/office/drawing/2014/main" id="{E8F1EC6A-AE9B-4D88-9E78-9445CE794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3157" y="3022884"/>
            <a:ext cx="914400" cy="914400"/>
          </a:xfrm>
          <a:prstGeom prst="rect">
            <a:avLst/>
          </a:prstGeom>
        </p:spPr>
      </p:pic>
      <p:pic>
        <p:nvPicPr>
          <p:cNvPr id="17" name="Graphique 16" descr="Toque d'étudiant avec un remplissage uni">
            <a:extLst>
              <a:ext uri="{FF2B5EF4-FFF2-40B4-BE49-F238E27FC236}">
                <a16:creationId xmlns:a16="http://schemas.microsoft.com/office/drawing/2014/main" id="{268EC8BB-F70B-4449-8C44-70B360435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2574" y="3022884"/>
            <a:ext cx="914400" cy="863316"/>
          </a:xfrm>
          <a:prstGeom prst="rect">
            <a:avLst/>
          </a:prstGeom>
        </p:spPr>
      </p:pic>
      <p:pic>
        <p:nvPicPr>
          <p:cNvPr id="19" name="Graphique 18" descr="Porte-documents avec un remplissage uni">
            <a:extLst>
              <a:ext uri="{FF2B5EF4-FFF2-40B4-BE49-F238E27FC236}">
                <a16:creationId xmlns:a16="http://schemas.microsoft.com/office/drawing/2014/main" id="{C458E01F-CFFC-42ED-8467-FB88C5D16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37802" y="3022884"/>
            <a:ext cx="914400" cy="914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921FEF-8645-434F-8A32-E26B2F047C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760" y="3022884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6A6DC-5FEF-4B50-8BA4-B437A66001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Les pays éligibles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5DBFB9-8530-4EF9-800F-F46C6505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336" y="1868556"/>
            <a:ext cx="5460862" cy="63651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Les pays « du programme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353809-E3D0-4299-AF0B-F899442AC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335" y="2807897"/>
            <a:ext cx="5713239" cy="3387323"/>
          </a:xfrm>
        </p:spPr>
        <p:txBody>
          <a:bodyPr>
            <a:normAutofit/>
          </a:bodyPr>
          <a:lstStyle/>
          <a:p>
            <a:r>
              <a:rPr lang="fr-FR" dirty="0"/>
              <a:t>Tous les pays de l’Union européenne </a:t>
            </a:r>
          </a:p>
          <a:p>
            <a:pPr marL="0" indent="0" algn="ctr">
              <a:buNone/>
            </a:pPr>
            <a:r>
              <a:rPr lang="fr-FR" sz="6600" dirty="0"/>
              <a:t>+ </a:t>
            </a:r>
          </a:p>
          <a:p>
            <a:r>
              <a:rPr lang="fr-FR" dirty="0"/>
              <a:t>Islande, Liechtenstein, Norvège, Turquie, Macédoine du Nord, Serbie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2757FA-F7EA-4DBC-ABAB-2B13AB723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5327" y="1868555"/>
            <a:ext cx="5712481" cy="63651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Les pays « partenaires »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783833-16A2-4429-BB6B-10D500DDF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4" y="2807897"/>
            <a:ext cx="6152323" cy="4050102"/>
          </a:xfrm>
        </p:spPr>
        <p:txBody>
          <a:bodyPr>
            <a:normAutofit/>
          </a:bodyPr>
          <a:lstStyle/>
          <a:p>
            <a:r>
              <a:rPr lang="fr-FR" dirty="0"/>
              <a:t>Les pays du voisinage européen à l'Est ex: Géorgie, Moldavie et au Sud (Algérie, Maroc, les Balkans occidentaux (Albanie, Bosnie Herzégovine, Kosovo, Monténégro)</a:t>
            </a:r>
          </a:p>
          <a:p>
            <a:r>
              <a:rPr lang="fr-FR" dirty="0"/>
              <a:t>Les pays du monde entier : Amérique, Asie, zone Afrique - Caraïbes – Pacifique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02D02C-5C38-4ACC-A4D6-4923ED10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6360"/>
            <a:ext cx="2105167" cy="9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, tapis, draps et couvertures, tissu&#10;&#10;Description générée automatiquement">
            <a:extLst>
              <a:ext uri="{FF2B5EF4-FFF2-40B4-BE49-F238E27FC236}">
                <a16:creationId xmlns:a16="http://schemas.microsoft.com/office/drawing/2014/main" id="{980AF9CB-5814-4CBD-A1AB-D142F47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4" r="80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67C512-0AFC-4556-A251-A7D8DA47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Et depuis le Brexit?</a:t>
            </a: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165C7-5800-4702-AFB0-19B882F3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Royaume-Uni a choisi de ne plus participer au programme d’échanges Erasmus+. De ce fait, il est un « pays tiers » depuis le 1er janvier 2021 et ne peut être une destination que dans le cadre de la dimension internationale du programme.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Toutefois, pour l’ensemble des projets relevant du programme Erasmus+ 2014-2020, le Royaume-Uni demeure un pays participant au programme, sous réserve des conditions de circulation applicables depuis le 1er janvier 2021.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DD42EA-5BE1-4FE4-A613-A20448CA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5023" y="6190408"/>
            <a:ext cx="6091956" cy="365125"/>
          </a:xfrm>
        </p:spPr>
        <p:txBody>
          <a:bodyPr/>
          <a:lstStyle/>
          <a:p>
            <a:r>
              <a:rPr lang="fr-FR" sz="1800" dirty="0"/>
              <a:t>https://www.brexit.gouv.fr/sites/brexit/accueil.html</a:t>
            </a:r>
          </a:p>
        </p:txBody>
      </p:sp>
    </p:spTree>
    <p:extLst>
      <p:ext uri="{BB962C8B-B14F-4D97-AF65-F5344CB8AC3E}">
        <p14:creationId xmlns:p14="http://schemas.microsoft.com/office/powerpoint/2010/main" val="128712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oom sur Erasmus +, le programme qui s'adresse à TOUS les jeunes | Les  Echos Start">
            <a:extLst>
              <a:ext uri="{FF2B5EF4-FFF2-40B4-BE49-F238E27FC236}">
                <a16:creationId xmlns:a16="http://schemas.microsoft.com/office/drawing/2014/main" id="{5E5B173B-5049-49C9-9034-04D06450C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r="18201"/>
          <a:stretch/>
        </p:blipFill>
        <p:spPr bwMode="auto">
          <a:xfrm>
            <a:off x="2253176" y="10"/>
            <a:ext cx="9418288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D5B00F-5559-4F5E-96AC-0D102CF6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" y="1038978"/>
            <a:ext cx="3752236" cy="721243"/>
          </a:xfrm>
          <a:solidFill>
            <a:schemeClr val="accent1"/>
          </a:solidFill>
        </p:spPr>
        <p:txBody>
          <a:bodyPr anchor="b"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chiffres</a:t>
            </a:r>
          </a:p>
        </p:txBody>
      </p:sp>
      <p:sp>
        <p:nvSpPr>
          <p:cNvPr id="2056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05F06-CBC1-4B4A-9C8D-73D66A655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143" y="2461768"/>
            <a:ext cx="4300486" cy="4396222"/>
          </a:xfrm>
        </p:spPr>
        <p:txBody>
          <a:bodyPr anchor="t">
            <a:normAutofit/>
          </a:bodyPr>
          <a:lstStyle/>
          <a:p>
            <a:r>
              <a:rPr lang="fr-FR" sz="1700" b="1" dirty="0">
                <a:solidFill>
                  <a:schemeClr val="accent2"/>
                </a:solidFill>
              </a:rPr>
              <a:t>Depuis sa création en 1987:</a:t>
            </a:r>
          </a:p>
          <a:p>
            <a:pPr marL="0" indent="0">
              <a:buNone/>
            </a:pPr>
            <a:r>
              <a:rPr lang="fr-FR" sz="1700" b="1" u="sng" dirty="0"/>
              <a:t>12 millions de personnes </a:t>
            </a:r>
            <a:r>
              <a:rPr lang="fr-FR" sz="1700" dirty="0"/>
              <a:t>ont bénéficié de ce programme </a:t>
            </a:r>
          </a:p>
          <a:p>
            <a:pPr marL="0" indent="0">
              <a:buNone/>
            </a:pPr>
            <a:endParaRPr lang="fr-FR" sz="1700" dirty="0"/>
          </a:p>
          <a:p>
            <a:r>
              <a:rPr lang="fr-FR" sz="1700" b="1" dirty="0">
                <a:solidFill>
                  <a:schemeClr val="accent2"/>
                </a:solidFill>
              </a:rPr>
              <a:t>Période 2014 – 2020 : </a:t>
            </a:r>
          </a:p>
          <a:p>
            <a:pPr marL="0" indent="0">
              <a:buNone/>
            </a:pPr>
            <a:r>
              <a:rPr lang="fr-FR" sz="1700" b="1" u="sng" dirty="0"/>
              <a:t>164.000 mobilités financées </a:t>
            </a:r>
            <a:r>
              <a:rPr lang="fr-FR" sz="1700" dirty="0"/>
              <a:t>pour l’enseignement et la formation professionnelle</a:t>
            </a:r>
            <a:r>
              <a:rPr lang="fr-FR" sz="1700" dirty="0">
                <a:solidFill>
                  <a:schemeClr val="accent1"/>
                </a:solidFill>
              </a:rPr>
              <a:t> </a:t>
            </a:r>
          </a:p>
          <a:p>
            <a:r>
              <a:rPr lang="fr-FR" sz="1700" b="1" dirty="0">
                <a:solidFill>
                  <a:schemeClr val="accent2"/>
                </a:solidFill>
              </a:rPr>
              <a:t>%</a:t>
            </a:r>
          </a:p>
          <a:p>
            <a:pPr marL="0" indent="0">
              <a:buNone/>
            </a:pPr>
            <a:r>
              <a:rPr lang="fr-FR" sz="1700" b="1" u="sng" dirty="0"/>
              <a:t>83 %, soit plus de 4 étudiants sur 5, </a:t>
            </a:r>
            <a:r>
              <a:rPr lang="fr-FR" sz="1700" dirty="0"/>
              <a:t>déclarent se sentir plus Européens après leur voyage réalisé grâce au programme. </a:t>
            </a:r>
          </a:p>
          <a:p>
            <a:pPr marL="0" indent="0">
              <a:buNone/>
            </a:pPr>
            <a:endParaRPr lang="fr-FR" sz="1700" dirty="0"/>
          </a:p>
          <a:p>
            <a:endParaRPr lang="fr-FR" sz="1700" dirty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4069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93D6DE-21C6-4ECE-AF56-221A292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2" y="418744"/>
            <a:ext cx="5794049" cy="711175"/>
          </a:xfrm>
          <a:solidFill>
            <a:schemeClr val="accent1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Commission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A9D02-1D08-423E-83BE-4C601789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93102"/>
            <a:ext cx="5247117" cy="406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dirty="0"/>
              <a:t>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 Directions générales (DG)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Élaboration, mise en œuvre, gestion des politiques européennes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 Collège des Commissaires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27 commissaires, 1 par chaque Etat Membre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 Rôle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Proposition du budget et des lois européennes</a:t>
            </a:r>
          </a:p>
          <a:p>
            <a:endParaRPr lang="fr-FR" sz="2200" dirty="0"/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5122" name="Picture 2" descr="L'Europe lance sa bataille pour le climat | Les Echos">
            <a:extLst>
              <a:ext uri="{FF2B5EF4-FFF2-40B4-BE49-F238E27FC236}">
                <a16:creationId xmlns:a16="http://schemas.microsoft.com/office/drawing/2014/main" id="{9484D980-3C04-4D0D-9EF4-FD1C16874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r="28165"/>
          <a:stretch/>
        </p:blipFill>
        <p:spPr bwMode="auto"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45D42B-8D5A-49A1-A0EC-6B47C9CD8151}"/>
              </a:ext>
            </a:extLst>
          </p:cNvPr>
          <p:cNvSpPr txBox="1"/>
          <p:nvPr/>
        </p:nvSpPr>
        <p:spPr>
          <a:xfrm>
            <a:off x="179462" y="1495514"/>
            <a:ext cx="5310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Présidente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b="1" dirty="0"/>
              <a:t>Ursula Von der LEYEN</a:t>
            </a:r>
            <a:r>
              <a:rPr lang="fr-FR" dirty="0"/>
              <a:t>, élue pour cinq ans </a:t>
            </a:r>
          </a:p>
        </p:txBody>
      </p:sp>
    </p:spTree>
    <p:extLst>
      <p:ext uri="{BB962C8B-B14F-4D97-AF65-F5344CB8AC3E}">
        <p14:creationId xmlns:p14="http://schemas.microsoft.com/office/powerpoint/2010/main" val="383450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93D6DE-21C6-4ECE-AF56-221A292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4200" b="1"/>
              <a:t>Le Conseil de l’Union européenne</a:t>
            </a:r>
          </a:p>
        </p:txBody>
      </p:sp>
      <p:sp>
        <p:nvSpPr>
          <p:cNvPr id="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A9D02-1D08-423E-83BE-4C601789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Rôle du Conseil de l’Union européenne</a:t>
            </a:r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Présidence tournante </a:t>
            </a:r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Présidence française de l’Union européenne 2022 </a:t>
            </a:r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Ø"/>
            </a:pPr>
            <a:endParaRPr lang="fr-FR" sz="2200" dirty="0"/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092B97-4818-F82A-5667-E89B88A2A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6" r="2163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729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4531C-83B8-42DF-8CDA-BA5E8C72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5" y="529840"/>
            <a:ext cx="9699476" cy="947204"/>
          </a:xfrm>
          <a:solidFill>
            <a:schemeClr val="accent1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Les autres institutions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7A799-C13A-4864-866E-A1D7398E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825625"/>
            <a:ext cx="11077755" cy="4865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sz="2200" b="1" dirty="0"/>
              <a:t>Cour de Justice</a:t>
            </a:r>
          </a:p>
          <a:p>
            <a:r>
              <a:rPr lang="fr-FR" sz="2200" dirty="0"/>
              <a:t>Veille au respect du droit de l’Union européenne et de l’interprétation des Traités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Conseil Européen </a:t>
            </a:r>
          </a:p>
          <a:p>
            <a:r>
              <a:rPr lang="fr-FR" sz="2200" dirty="0"/>
              <a:t>Impulsion politique (Charles Michel Président)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 </a:t>
            </a:r>
            <a:r>
              <a:rPr lang="fr-FR" sz="2200" b="1" dirty="0"/>
              <a:t>Banque Centrale européenne</a:t>
            </a:r>
          </a:p>
          <a:p>
            <a:r>
              <a:rPr lang="fr-FR" sz="2200" dirty="0"/>
              <a:t>Stabilité des prix et pouvoir d’achat dans la zone € (Christine Lagarde Présidente)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Cour des Comptes </a:t>
            </a:r>
          </a:p>
          <a:p>
            <a:r>
              <a:rPr lang="fr-FR" sz="2200" dirty="0"/>
              <a:t>Gestion financière de l’Union européenne et de ses institutions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Agences exécutives de l’Union européenne</a:t>
            </a:r>
          </a:p>
          <a:p>
            <a:r>
              <a:rPr lang="fr-FR" sz="2200" dirty="0"/>
              <a:t>Mise en œuvre des politiques européennes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8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1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93D6DE-21C6-4ECE-AF56-221A292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3" y="664433"/>
            <a:ext cx="5806382" cy="707929"/>
          </a:xfrm>
          <a:solidFill>
            <a:schemeClr val="accent1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fr-FR" sz="5400" dirty="0"/>
              <a:t> </a:t>
            </a:r>
            <a:r>
              <a:rPr lang="fr-FR" sz="5400" b="1" dirty="0">
                <a:solidFill>
                  <a:schemeClr val="bg1"/>
                </a:solidFill>
              </a:rPr>
              <a:t>Parlement</a:t>
            </a:r>
          </a:p>
        </p:txBody>
      </p:sp>
      <p:sp>
        <p:nvSpPr>
          <p:cNvPr id="410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A9D02-1D08-423E-83BE-4C601789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" y="2773547"/>
            <a:ext cx="5522224" cy="40687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200" b="1" dirty="0"/>
              <a:t>Deux sièges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Bruxelles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/>
              <a:t>Pour les réunions informelles les réunions de travail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Strasbourg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/>
              <a:t>Pour les sessions plénières (1 fois par mois)</a:t>
            </a:r>
          </a:p>
          <a:p>
            <a:pPr marL="0" indent="0" algn="ctr">
              <a:buNone/>
            </a:pPr>
            <a:r>
              <a:rPr lang="fr-FR" sz="3300" b="1" dirty="0"/>
              <a:t>Députés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/>
              <a:t>715 députés divisés en groupes politiques </a:t>
            </a:r>
          </a:p>
          <a:p>
            <a:r>
              <a:rPr lang="fr-FR" sz="2000" dirty="0"/>
              <a:t>79 En France </a:t>
            </a:r>
          </a:p>
          <a:p>
            <a:pPr marL="0" indent="0" algn="ctr">
              <a:buNone/>
            </a:pPr>
            <a:r>
              <a:rPr lang="fr-FR" sz="3200" b="1" dirty="0"/>
              <a:t>Compétences</a:t>
            </a:r>
          </a:p>
          <a:p>
            <a:pPr marL="0" indent="0">
              <a:buNone/>
            </a:pPr>
            <a:r>
              <a:rPr lang="fr-FR" sz="1900" dirty="0"/>
              <a:t>Codécision avec le Conseil de l’Union européenne </a:t>
            </a: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D75CF7-685D-46EF-8DD7-2C89AF75C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r="28540"/>
          <a:stretch/>
        </p:blipFill>
        <p:spPr bwMode="auto">
          <a:xfrm>
            <a:off x="5523749" y="10"/>
            <a:ext cx="66667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BDE4F924-9BEF-4901-9A79-B81CAA1E5006}"/>
              </a:ext>
            </a:extLst>
          </p:cNvPr>
          <p:cNvSpPr txBox="1"/>
          <p:nvPr/>
        </p:nvSpPr>
        <p:spPr>
          <a:xfrm>
            <a:off x="200025" y="1455313"/>
            <a:ext cx="5522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b="1" dirty="0"/>
              <a:t>Présidente</a:t>
            </a:r>
            <a:r>
              <a:rPr lang="fr-FR" sz="1800" dirty="0"/>
              <a:t>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b="1" dirty="0"/>
              <a:t>Roberta METSOLA,</a:t>
            </a:r>
            <a:r>
              <a:rPr lang="fr-FR" sz="1800" dirty="0"/>
              <a:t> élue pour deux ans et demi renouvelables </a:t>
            </a:r>
          </a:p>
        </p:txBody>
      </p:sp>
      <p:pic>
        <p:nvPicPr>
          <p:cNvPr id="7" name="Graphique 6" descr="Bâtiment contour">
            <a:extLst>
              <a:ext uri="{FF2B5EF4-FFF2-40B4-BE49-F238E27FC236}">
                <a16:creationId xmlns:a16="http://schemas.microsoft.com/office/drawing/2014/main" id="{1A31C594-B830-433D-A0F7-837970329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199" y="2773547"/>
            <a:ext cx="570933" cy="570933"/>
          </a:xfrm>
          <a:prstGeom prst="rect">
            <a:avLst/>
          </a:prstGeom>
        </p:spPr>
      </p:pic>
      <p:pic>
        <p:nvPicPr>
          <p:cNvPr id="11" name="Graphique 10" descr="Conférencier contour">
            <a:extLst>
              <a:ext uri="{FF2B5EF4-FFF2-40B4-BE49-F238E27FC236}">
                <a16:creationId xmlns:a16="http://schemas.microsoft.com/office/drawing/2014/main" id="{E3BCCBE8-C953-4173-BA8F-DDF700F08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9333" y="4595258"/>
            <a:ext cx="570934" cy="570934"/>
          </a:xfrm>
          <a:prstGeom prst="rect">
            <a:avLst/>
          </a:prstGeom>
        </p:spPr>
      </p:pic>
      <p:pic>
        <p:nvPicPr>
          <p:cNvPr id="13" name="Graphique 12" descr="Marteau d'officiel contour">
            <a:extLst>
              <a:ext uri="{FF2B5EF4-FFF2-40B4-BE49-F238E27FC236}">
                <a16:creationId xmlns:a16="http://schemas.microsoft.com/office/drawing/2014/main" id="{BEF112EF-A90E-4182-8AFF-C7FEF2BF3E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0436" y="6193567"/>
            <a:ext cx="531788" cy="5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B96288-5605-4A96-BC6F-60CF968A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715" y="643466"/>
            <a:ext cx="882457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1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F88B9A-0DE6-4600-9040-5CB849B2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08" y="379618"/>
            <a:ext cx="9428091" cy="683663"/>
          </a:xfrm>
          <a:solidFill>
            <a:schemeClr val="accent1"/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fr-FR" sz="4200" b="1" dirty="0"/>
            </a:br>
            <a:r>
              <a:rPr lang="fr-FR" sz="4200" b="1" dirty="0">
                <a:solidFill>
                  <a:schemeClr val="bg1"/>
                </a:solidFill>
              </a:rPr>
              <a:t>« Que fait l’Europe pour moi ?»</a:t>
            </a:r>
          </a:p>
        </p:txBody>
      </p:sp>
      <p:pic>
        <p:nvPicPr>
          <p:cNvPr id="9" name="Graphique 8" descr="Porte-documents avec un remplissage uni">
            <a:extLst>
              <a:ext uri="{FF2B5EF4-FFF2-40B4-BE49-F238E27FC236}">
                <a16:creationId xmlns:a16="http://schemas.microsoft.com/office/drawing/2014/main" id="{E4BE8328-5EC9-4364-BD94-2C8B5C54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7214" y="5641718"/>
            <a:ext cx="966038" cy="966038"/>
          </a:xfrm>
          <a:prstGeom prst="rect">
            <a:avLst/>
          </a:prstGeom>
        </p:spPr>
      </p:pic>
      <p:sp>
        <p:nvSpPr>
          <p:cNvPr id="34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7A77F-4832-4F60-A4FD-BB22C888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2899"/>
            <a:ext cx="12192000" cy="52339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600" dirty="0">
                <a:ea typeface="Arial" panose="020B0604020202020204" pitchFamily="34" charset="0"/>
              </a:rPr>
              <a:t>Grâce au marché unique et à la création de l'espace Schengen, les citoyens de l’UE peuvent voyager, étudier, travailler et résider dans n’importe quel pays de l’UE</a:t>
            </a:r>
            <a:r>
              <a:rPr lang="fr-FR" sz="16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fr-F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FR" sz="1600" b="1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Se déplacer</a:t>
            </a:r>
            <a:endParaRPr lang="fr-FR" sz="1000" b="1" i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ea typeface="Arial" panose="020B0604020202020204" pitchFamily="34" charset="0"/>
              </a:rPr>
              <a:t>Voyager gratuitement en train pendant 1 mois l’année de tes 18 ans avec « Discover EU »</a:t>
            </a:r>
            <a:endParaRPr lang="fr-FR" sz="1800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u="sng" dirty="0">
                <a:effectLst/>
                <a:ea typeface="Arial" panose="020B0604020202020204" pitchFamily="34" charset="0"/>
                <a:hlinkClick r:id="rId4"/>
              </a:rPr>
              <a:t>https://europa.eu/youth/discovereu_fr</a:t>
            </a:r>
            <a:r>
              <a:rPr lang="fr-FR" sz="1400" dirty="0">
                <a:effectLst/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1400" b="1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ea typeface="Arial" panose="020B0604020202020204" pitchFamily="34" charset="0"/>
              </a:rPr>
              <a:t>Voyager facilement et économiquement en train avec le « </a:t>
            </a:r>
            <a:r>
              <a:rPr lang="fr-FR" sz="1800" b="1" dirty="0" err="1">
                <a:effectLst/>
                <a:ea typeface="Arial" panose="020B0604020202020204" pitchFamily="34" charset="0"/>
              </a:rPr>
              <a:t>Pass</a:t>
            </a:r>
            <a:r>
              <a:rPr lang="fr-FR" sz="1800" b="1" dirty="0">
                <a:effectLst/>
                <a:ea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ea typeface="Arial" panose="020B0604020202020204" pitchFamily="34" charset="0"/>
              </a:rPr>
              <a:t>InterRail</a:t>
            </a:r>
            <a:r>
              <a:rPr lang="fr-FR" sz="1800" b="1" dirty="0">
                <a:effectLst/>
                <a:ea typeface="Arial" panose="020B0604020202020204" pitchFamily="34" charset="0"/>
              </a:rPr>
              <a:t> »</a:t>
            </a:r>
            <a:endParaRPr lang="fr-FR" sz="1800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u="sng" dirty="0">
                <a:effectLst/>
                <a:ea typeface="Arial" panose="020B0604020202020204" pitchFamily="34" charset="0"/>
                <a:hlinkClick r:id="rId5"/>
              </a:rPr>
              <a:t>https://www.interrail.eu/fr</a:t>
            </a:r>
            <a:endParaRPr lang="fr-FR" sz="1400" dirty="0">
              <a:effectLst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ea typeface="Arial" panose="020B0604020202020204" pitchFamily="34" charset="0"/>
              </a:rPr>
              <a:t>Travailler:</a:t>
            </a:r>
            <a:endParaRPr lang="fr-FR" sz="2400" b="1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ea typeface="Arial" panose="020B0604020202020204" pitchFamily="34" charset="0"/>
              </a:rPr>
              <a:t>Commencer sa carrière en Europe : le VIE </a:t>
            </a:r>
          </a:p>
          <a:p>
            <a:pPr marL="0" indent="0" algn="just">
              <a:buNone/>
            </a:pPr>
            <a:r>
              <a:rPr lang="fr-FR" sz="1400" u="sng" dirty="0">
                <a:effectLst/>
                <a:ea typeface="Arial" panose="020B0604020202020204" pitchFamily="34" charset="0"/>
                <a:hlinkClick r:id="rId6"/>
              </a:rPr>
              <a:t>https://mon-vie-via.businessfrance.fr/</a:t>
            </a:r>
            <a:r>
              <a:rPr lang="fr-FR" sz="1400" dirty="0">
                <a:effectLst/>
                <a:ea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fr-FR" sz="1400" b="1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ea typeface="Arial" panose="020B0604020202020204" pitchFamily="34" charset="0"/>
              </a:rPr>
              <a:t>S’engager activement </a:t>
            </a:r>
            <a:r>
              <a:rPr lang="fr-FR" sz="1800" b="1" dirty="0">
                <a:effectLst/>
                <a:ea typeface="Arial" panose="020B0604020202020204" pitchFamily="34" charset="0"/>
              </a:rPr>
              <a:t>: </a:t>
            </a:r>
            <a:r>
              <a:rPr lang="fr-FR" sz="1800" b="1" dirty="0">
                <a:ea typeface="Arial" panose="020B0604020202020204" pitchFamily="34" charset="0"/>
              </a:rPr>
              <a:t>Corps Européen de Solidarité </a:t>
            </a:r>
            <a:endParaRPr lang="fr-FR" sz="1800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fr-FR" sz="600" dirty="0"/>
          </a:p>
        </p:txBody>
      </p:sp>
      <p:pic>
        <p:nvPicPr>
          <p:cNvPr id="5" name="Graphique 4" descr="Avion contour">
            <a:extLst>
              <a:ext uri="{FF2B5EF4-FFF2-40B4-BE49-F238E27FC236}">
                <a16:creationId xmlns:a16="http://schemas.microsoft.com/office/drawing/2014/main" id="{C797A7CC-FD06-4FDC-BCE0-7B78761B2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9681916" y="3273964"/>
            <a:ext cx="752966" cy="7529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ABC142-A29E-4783-86FC-73FA7EE98BA0}"/>
              </a:ext>
            </a:extLst>
          </p:cNvPr>
          <p:cNvSpPr txBox="1"/>
          <p:nvPr/>
        </p:nvSpPr>
        <p:spPr>
          <a:xfrm>
            <a:off x="1145586" y="1204533"/>
            <a:ext cx="86818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 déplacer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travailler en Europe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que 5" descr="Train contour">
            <a:extLst>
              <a:ext uri="{FF2B5EF4-FFF2-40B4-BE49-F238E27FC236}">
                <a16:creationId xmlns:a16="http://schemas.microsoft.com/office/drawing/2014/main" id="{6268D7EF-1656-4D78-B6CC-B82BA408E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1916" y="4460336"/>
            <a:ext cx="752965" cy="7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89BFF4-33B7-40B4-9274-8E275327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325369"/>
            <a:ext cx="5089585" cy="1956841"/>
          </a:xfrm>
          <a:solidFill>
            <a:schemeClr val="accent1"/>
          </a:solidFill>
        </p:spPr>
        <p:txBody>
          <a:bodyPr anchor="b">
            <a:normAutofit/>
          </a:bodyPr>
          <a:lstStyle/>
          <a:p>
            <a:r>
              <a:rPr lang="fr-FR" sz="4200" b="1" dirty="0">
                <a:solidFill>
                  <a:schemeClr val="bg1"/>
                </a:solidFill>
              </a:rPr>
              <a:t>Les opportunités de stages et d’emploi au sein de l’UE </a:t>
            </a:r>
          </a:p>
        </p:txBody>
      </p:sp>
      <p:sp>
        <p:nvSpPr>
          <p:cNvPr id="10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81F400-1B76-40D2-A563-12377B7D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6" y="2636310"/>
            <a:ext cx="4910437" cy="4221689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/>
              <a:t>Blue Book (Commission européenne)</a:t>
            </a:r>
          </a:p>
          <a:p>
            <a:pPr marL="0" indent="0">
              <a:buNone/>
            </a:pPr>
            <a:r>
              <a:rPr lang="fr-FR" sz="2200" dirty="0">
                <a:hlinkClick r:id="rId2"/>
              </a:rPr>
              <a:t>https://traineeships.ec.europa.eu/fr/about</a:t>
            </a:r>
            <a:r>
              <a:rPr lang="fr-FR" sz="2200" dirty="0"/>
              <a:t> </a:t>
            </a:r>
          </a:p>
          <a:p>
            <a:r>
              <a:rPr lang="fr-FR" sz="2200" dirty="0"/>
              <a:t>Stage au Parlement européen</a:t>
            </a:r>
          </a:p>
          <a:p>
            <a:pPr marL="0" indent="0">
              <a:buNone/>
            </a:pPr>
            <a:r>
              <a:rPr lang="fr-FR" sz="2200" dirty="0">
                <a:hlinkClick r:id="rId3"/>
              </a:rPr>
              <a:t>https://ep-stages.gestmax.eu/website/view/page/homepage/lang/fr_FR</a:t>
            </a:r>
            <a:r>
              <a:rPr lang="fr-FR" sz="2200" dirty="0"/>
              <a:t> </a:t>
            </a:r>
          </a:p>
          <a:p>
            <a:r>
              <a:rPr lang="fr-FR" sz="2200" dirty="0"/>
              <a:t>Stage au Conseil de l’UE </a:t>
            </a:r>
          </a:p>
          <a:p>
            <a:pPr marL="0" indent="0">
              <a:buNone/>
            </a:pPr>
            <a:r>
              <a:rPr lang="fr-FR" sz="2200" dirty="0">
                <a:hlinkClick r:id="rId4"/>
              </a:rPr>
              <a:t>https://www.consilium.europa.eu/fr/general-secretariat/jobs/traineeships/</a:t>
            </a:r>
            <a:r>
              <a:rPr lang="fr-FR" sz="2200" dirty="0"/>
              <a:t> </a:t>
            </a:r>
          </a:p>
          <a:p>
            <a:r>
              <a:rPr lang="fr-FR" sz="2200" dirty="0"/>
              <a:t>Stage au Service de l’Action Extérieure de l’Union européenne (diplomatique)</a:t>
            </a:r>
          </a:p>
          <a:p>
            <a:pPr marL="0" indent="0">
              <a:buNone/>
            </a:pPr>
            <a:r>
              <a:rPr lang="fr-FR" sz="2200" dirty="0">
                <a:hlinkClick r:id="rId5"/>
              </a:rPr>
              <a:t>https://www.eeas.europa.eu/eeas/traineeship-delegations-european-union_en</a:t>
            </a:r>
            <a:r>
              <a:rPr lang="fr-FR" sz="2200" dirty="0"/>
              <a:t> </a:t>
            </a:r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1028" name="Picture 4" descr="Avenir de l'Europe">
            <a:extLst>
              <a:ext uri="{FF2B5EF4-FFF2-40B4-BE49-F238E27FC236}">
                <a16:creationId xmlns:a16="http://schemas.microsoft.com/office/drawing/2014/main" id="{4D459689-1146-4AFE-B8CE-77CEE5CB5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r="959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1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74C5C-4A5C-434D-8049-296838D6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662" y="525439"/>
            <a:ext cx="4661337" cy="165761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Qu’est-ce que c’est le programme Erasmus+</a:t>
            </a:r>
          </a:p>
        </p:txBody>
      </p:sp>
      <p:pic>
        <p:nvPicPr>
          <p:cNvPr id="5" name="Graphique 4" descr="Sac à dos avec un remplissage uni">
            <a:extLst>
              <a:ext uri="{FF2B5EF4-FFF2-40B4-BE49-F238E27FC236}">
                <a16:creationId xmlns:a16="http://schemas.microsoft.com/office/drawing/2014/main" id="{61990360-AE91-408F-B78E-677012D23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862" y="605987"/>
            <a:ext cx="3147018" cy="31470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que 12" descr="Écolier avec un remplissage uni">
            <a:extLst>
              <a:ext uri="{FF2B5EF4-FFF2-40B4-BE49-F238E27FC236}">
                <a16:creationId xmlns:a16="http://schemas.microsoft.com/office/drawing/2014/main" id="{2B46E020-CC19-4CB0-A775-B3F0AD084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06" y="375320"/>
            <a:ext cx="1657612" cy="16576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que 6" descr="Classe avec un remplissage uni">
            <a:extLst>
              <a:ext uri="{FF2B5EF4-FFF2-40B4-BE49-F238E27FC236}">
                <a16:creationId xmlns:a16="http://schemas.microsoft.com/office/drawing/2014/main" id="{6A5201C5-FA54-4605-92EB-EB59415B4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 descr="Écolière avec un remplissage uni">
            <a:extLst>
              <a:ext uri="{FF2B5EF4-FFF2-40B4-BE49-F238E27FC236}">
                <a16:creationId xmlns:a16="http://schemas.microsoft.com/office/drawing/2014/main" id="{E638B361-4223-49A9-86A2-1782D8C2D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126" y="4911833"/>
            <a:ext cx="1448019" cy="1448019"/>
          </a:xfrm>
          <a:prstGeom prst="rect">
            <a:avLst/>
          </a:prstGeom>
        </p:spPr>
      </p:pic>
      <p:graphicFrame>
        <p:nvGraphicFramePr>
          <p:cNvPr id="28" name="Espace réservé du contenu 2">
            <a:extLst>
              <a:ext uri="{FF2B5EF4-FFF2-40B4-BE49-F238E27FC236}">
                <a16:creationId xmlns:a16="http://schemas.microsoft.com/office/drawing/2014/main" id="{4655751F-02E3-4D40-A81C-6352DAAAEE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17253" y="2274490"/>
          <a:ext cx="4167031" cy="457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 descr="Football avec un remplissage uni">
            <a:extLst>
              <a:ext uri="{FF2B5EF4-FFF2-40B4-BE49-F238E27FC236}">
                <a16:creationId xmlns:a16="http://schemas.microsoft.com/office/drawing/2014/main" id="{210954E1-A857-43D1-B86B-359F757892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86371" y="51786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0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699</Words>
  <Application>Microsoft Office PowerPoint</Application>
  <PresentationFormat>Grand écran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Thème Office</vt:lpstr>
      <vt:lpstr>Les institutions européennes </vt:lpstr>
      <vt:lpstr>Commission</vt:lpstr>
      <vt:lpstr>Le Conseil de l’Union européenne</vt:lpstr>
      <vt:lpstr>Les autres institutions </vt:lpstr>
      <vt:lpstr> Parlement</vt:lpstr>
      <vt:lpstr>Présentation PowerPoint</vt:lpstr>
      <vt:lpstr> « Que fait l’Europe pour moi ?»</vt:lpstr>
      <vt:lpstr>Les opportunités de stages et d’emploi au sein de l’UE </vt:lpstr>
      <vt:lpstr>Qu’est-ce que c’est le programme Erasmus+</vt:lpstr>
      <vt:lpstr> </vt:lpstr>
      <vt:lpstr>Les pays éligibles </vt:lpstr>
      <vt:lpstr>Et depuis le Brexit?</vt:lpstr>
      <vt:lpstr>Les chiffres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Europe Direct Nice Côte d’Azur</dc:title>
  <dc:creator>PARAGLIOLA BISIMANK Luigi</dc:creator>
  <cp:lastModifiedBy>Armanda Manguito</cp:lastModifiedBy>
  <cp:revision>27</cp:revision>
  <dcterms:created xsi:type="dcterms:W3CDTF">2022-03-08T14:51:45Z</dcterms:created>
  <dcterms:modified xsi:type="dcterms:W3CDTF">2023-12-04T17:30:54Z</dcterms:modified>
</cp:coreProperties>
</file>