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60" r:id="rId3"/>
  </p:sldMasterIdLst>
  <p:sldIdLst>
    <p:sldId id="257" r:id="rId4"/>
    <p:sldId id="288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8" r:id="rId13"/>
    <p:sldId id="299" r:id="rId14"/>
    <p:sldId id="300" r:id="rId15"/>
    <p:sldId id="301" r:id="rId16"/>
    <p:sldId id="302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17"/>
    <p:restoredTop sz="95827"/>
  </p:normalViewPr>
  <p:slideViewPr>
    <p:cSldViewPr snapToGrid="0" snapToObjects="1">
      <p:cViewPr>
        <p:scale>
          <a:sx n="134" d="100"/>
          <a:sy n="134" d="100"/>
        </p:scale>
        <p:origin x="512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50EFD2-0E95-D18E-878B-7BDD1D20F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8522574-74CE-7C5E-E777-D881598CFD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8FEDC3-97E7-0887-2DE5-7F8FF605B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0942E-4F69-204E-8421-6BEA8848021C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D9E8A3-514A-D626-954D-5053D3EA0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F2A3B3-0F05-0983-B27A-7AD4FA368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EF4B-E9D5-184E-A6E4-0225825769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8618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A806AE-4025-0F36-3EFA-5661773F2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26060BD-304D-A55D-1454-AB193BD680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0F7221-3A27-5123-DC0A-6255AB832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0942E-4F69-204E-8421-6BEA8848021C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C20E30-8B23-5492-8843-EC142E80E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E8F78B-6185-EA3B-08B8-F0B288FB6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EF4B-E9D5-184E-A6E4-0225825769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8088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CA29BC2-19EB-15E7-ECD5-66E9382035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A7C60A4-9496-3042-5320-9B696393CC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C5226CB-A785-4ECF-FCDB-2EC381E6A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0942E-4F69-204E-8421-6BEA8848021C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DC39801-7850-081F-63A5-94DA4CF82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A3C1DC-26EA-7605-1C9E-02D3479DC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EF4B-E9D5-184E-A6E4-0225825769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5777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58269F-0B70-AF16-23A0-0941964CCE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983ADA4-7E1E-8D21-1085-C386004668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BA3BD1-2F6B-8A38-0D66-0212F0E850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D95304-410C-1642-9D42-6563E54A7562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B84705-610B-31C3-559F-63D69ACE0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5E351E-8BD6-4F17-2376-DD9DC395A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2FC905-3019-F14D-A6A0-28CD272DF6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9637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0EAA0E-3796-80AE-036B-4D12E39ED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CCA82F-ECAE-5A79-0067-6643C5BAB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5BB48C-C330-4E03-BDB8-EB4DC57F8B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D95304-410C-1642-9D42-6563E54A7562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73AA74-6AF2-6055-6FF0-E55611147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D5300A-BCB5-2C6F-D628-F8CA6A9A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2FC905-3019-F14D-A6A0-28CD272DF6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4573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F5A027-3801-5990-DE9E-85D0614BB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CDE834-6703-B943-3AA9-9440DF4A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95619D-19E5-D83C-A687-1F4F388063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D95304-410C-1642-9D42-6563E54A7562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C057FD-3924-9D7D-7B3D-197B0DA0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704A3A-6E46-C29E-4244-D2724E0AD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2FC905-3019-F14D-A6A0-28CD272DF6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6409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7DC0F6-3A18-1123-8AC2-CF4FB8646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899358-455E-FA83-75A4-98DB8CE2D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EAD8A8D-B8A6-5C85-F5BB-CBE4525FD4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DE9FBC-796F-3785-45F7-DFB6F4382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D95304-410C-1642-9D42-6563E54A7562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C382A54-7657-A484-B881-940A4362D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F110C79-BB1F-8ACC-DDFF-8C2A8BC70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2FC905-3019-F14D-A6A0-28CD272DF6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2142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0DC9DA-CC2D-3CC4-59CF-16F0A765C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562D27D-9FE4-AD95-9A65-38C1B67B8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F97B29A-CA97-B1ED-FFEA-BBC4B8FE2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0505486-B613-24FD-94AE-8C33C05D9F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0852CEA-A84F-5F0B-3B2B-0AEBC068FB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E31C212-F1D5-9691-F55B-C3128E3799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D95304-410C-1642-9D42-6563E54A7562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5EA5B2D-FB08-4533-0D32-410B00D8F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B40EE02-B1F0-C400-FC9E-914E00C0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2FC905-3019-F14D-A6A0-28CD272DF6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3867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B552C1-9D50-6EE8-791A-D4E356447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9AFECE5-CE4D-F19E-8FE2-2394200E00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D95304-410C-1642-9D42-6563E54A7562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886DA20-7DFE-61D5-649C-30082A85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2A8F4D5-D5B7-FC7F-A4E0-DD584905F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2FC905-3019-F14D-A6A0-28CD272DF6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6702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D93901E-2A43-7BFF-62BF-68B6F62D92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D95304-410C-1642-9D42-6563E54A7562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1074971-B071-E233-7330-2290C87C6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DF92418-AA4B-71EB-4EF9-39805D84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2FC905-3019-F14D-A6A0-28CD272DF6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341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7DA9F4-4CD9-54EA-9D74-8F7ECEB30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833ADA-1C7B-FBCC-E5CC-8D20F3DD8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1A6A03C-7ED8-C855-175B-7BF4F81CC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1C77605-F1D5-F2FC-EAC5-6D191538A5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D95304-410C-1642-9D42-6563E54A7562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B470F35-7582-0399-9699-80929C897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6E4274C-DDCA-C8F8-39AE-400E56C28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2FC905-3019-F14D-A6A0-28CD272DF6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4934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897906-3F83-CC2A-A488-C3E14FCC1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C9D4DF-760B-6A72-E099-4D0B1F4A3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BB4741E-F334-5C1E-978D-0CA079958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0942E-4F69-204E-8421-6BEA8848021C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0DE96A6-F257-0F94-183C-1A0DA66A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6B91A1-E5CF-E331-A493-1C7938053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EF4B-E9D5-184E-A6E4-0225825769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61586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2EF905-1979-630A-6365-C8A419EC7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5A1543E-38A2-8E6C-780D-B6502C6F93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63550AA-276A-81F3-86EE-6C70E16952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0D55625-D244-F45D-FE8C-978BE65927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D95304-410C-1642-9D42-6563E54A7562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599AC9-7C15-A6CA-1871-25706AB00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DF8BC7D-58CE-A7E6-2BF7-4E19F9343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2FC905-3019-F14D-A6A0-28CD272DF6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73400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B01072-1703-4A5D-FE08-427C46746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1685894-E1DF-84F0-F124-AC2CCED5D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4D0A52-8C58-566C-6305-565ED4C172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D95304-410C-1642-9D42-6563E54A7562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96DCBC-E851-A330-810C-50530F663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6ED997-430C-631E-07B5-F70F8F352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2FC905-3019-F14D-A6A0-28CD272DF6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82923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371DC15-A0BF-578A-589F-E11A819A36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973CE83-B470-68DE-36B2-FCF735F3F7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0B56BD-2EA4-B31C-DEF9-A9C57A60FD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D95304-410C-1642-9D42-6563E54A7562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B5A5CA-F213-F65D-E576-F76E2084E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A2A176-12E4-07E1-1DAF-EE4B6F8EC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2FC905-3019-F14D-A6A0-28CD272DF6E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5070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106908-4734-964C-AE77-E6E43545CD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C4BBA7C-F501-2F29-6855-A76EA66571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151309-C9AD-9AC7-3F27-27AD7F7A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3B585A-B357-F34F-AE47-FDE4F36E00C1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55DF14-F0D2-CEC6-648C-C29F9D989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D73EC0-714A-65C2-0038-567864063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106B06-D4F8-F34C-A78D-FB9DFF609D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20952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917FEE-D19D-1E22-4959-9B7DD8120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751026-7045-FA25-090F-3F7FF2546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AA021C-4FA2-B921-69AF-7C080936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3B585A-B357-F34F-AE47-FDE4F36E00C1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A3DE18-15B1-D00A-170F-34BB8DD95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33A790D-8BE4-DDA2-08D5-5010B2779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106B06-D4F8-F34C-A78D-FB9DFF609D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11029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55E70B-1326-F770-0A1A-B2D33581F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8B1AC3-20C0-FF67-0955-D07162207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8D4C5A4-F00E-2930-0EE6-E7EAA662B5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3B585A-B357-F34F-AE47-FDE4F36E00C1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DDC6B5-5B86-B9A6-2B39-54C8D552E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1E4D0E-AF18-850C-86DD-AA1B3724E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106B06-D4F8-F34C-A78D-FB9DFF609D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74299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EDCB96-4FC9-9FDE-A276-FAFFA5382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E2D955-3B14-40EB-744B-58451DFB75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EBB3960-4AA0-CBCE-EC7E-41B38B333C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119FBCF-0FF7-EA08-2859-6FB1929070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3B585A-B357-F34F-AE47-FDE4F36E00C1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72B71D1-AE4D-57A1-3B74-876808594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7AD5572-C58A-F9D3-2FC7-5DE459939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106B06-D4F8-F34C-A78D-FB9DFF609D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40720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CD8FC6-35CE-03DF-D515-D3D9A49DE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0EECDD4-56FA-6D16-B466-282D8CDE6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A080B3B-0016-7337-7C86-0AB6AA45A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4ABC0B8-B7E9-55BF-2A11-13FE641E69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CC15C68-055C-1AA7-3D99-96416EA295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7E87FD7-3E08-CB95-0B1E-6E8B7B0945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3B585A-B357-F34F-AE47-FDE4F36E00C1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8D2D462-F700-1C0F-3696-6CDAFC9B4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58DD41F-FAF1-4692-1803-AEB8E5AEB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106B06-D4F8-F34C-A78D-FB9DFF609D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64476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0113C5-8254-7CF8-4B79-75E607165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A47F217-2BD1-22BB-2A59-F5BED2A378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3B585A-B357-F34F-AE47-FDE4F36E00C1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C81D504-EF4C-0F0F-9CAC-CB7BEA7A9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A93F549-80AB-0D5D-B5DC-BD36AFB2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106B06-D4F8-F34C-A78D-FB9DFF609D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37540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910B175-DF22-B936-57B2-D1C0E60F47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3B585A-B357-F34F-AE47-FDE4F36E00C1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A59D711-226B-4112-04A3-DB2F78983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487999D-08C7-50B8-4409-DBFE61A6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106B06-D4F8-F34C-A78D-FB9DFF609D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72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B8B43B-8A1B-E5FB-4EFC-0CCA78B2D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F348304-F22D-1EFC-C895-65D1C824F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F4A2A4-C4B7-BB8B-B70C-A3E9F198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0942E-4F69-204E-8421-6BEA8848021C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5F1C5F-D91E-EEF0-1920-25B41266A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6F9920-A8E7-4054-FAA4-AA769BA5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EF4B-E9D5-184E-A6E4-0225825769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18542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CA3BC7-2093-B214-E7A9-D3272F395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555B14-DF42-65B7-B5D2-1A23D5EA8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9EC4647-8CBF-ECD2-5FBF-9977FAF27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5C71FC8-11A1-1FB1-0808-72122D1B5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3B585A-B357-F34F-AE47-FDE4F36E00C1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FC40FBE-3BDE-D213-2C29-074BBD752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3F42289-6F5B-160C-778B-0B37CF96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106B06-D4F8-F34C-A78D-FB9DFF609D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50984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3CB21F-BF6A-8B7D-5CC4-DA5704435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166A0FE-1522-6F44-0EF9-09FEAA9EA4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8E4914B-E866-AE40-2553-65C121D9A1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4A8D3AC-AB1B-42FC-4C7E-C653F724E3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3B585A-B357-F34F-AE47-FDE4F36E00C1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B64627F-A803-3ADD-BD2E-313A93575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0BEE605-36F5-E88B-8468-B2E96BAB2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106B06-D4F8-F34C-A78D-FB9DFF609D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20763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43C488-1D12-66AF-1970-C5D411928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25E2380-AADF-0D64-60D8-2545345F96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A576B4-A17A-D1F1-EB54-39AF192E9F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3B585A-B357-F34F-AE47-FDE4F36E00C1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55FE28-CD09-20C9-CA91-5672D386D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E7793C2-E939-9F7F-1748-B7BF3A541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106B06-D4F8-F34C-A78D-FB9DFF609D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98505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2283815-D1F0-9C19-D13A-F41026CAFD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3D8032A-1BD6-98D1-02B4-9C28BA12A4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EDD5FA-60AE-1CB5-7FB2-B0E60B01F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3B585A-B357-F34F-AE47-FDE4F36E00C1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47FAE6-35DB-9CBA-27AE-B79CD4085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A971BC-74F2-D258-1B64-D76D4E3CA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106B06-D4F8-F34C-A78D-FB9DFF609D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865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9A3E3A-34AC-326D-5522-C353ECBEF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1FAE41-A711-51DD-0DD6-D045B92ABC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39BD815-6A30-30B3-B88F-793DADEE5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363D3D0-735B-9FDC-7DDE-69F5CBCE7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0942E-4F69-204E-8421-6BEA8848021C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90A3B4E-E873-756B-340B-EDD60CDD0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5887BFB-43CD-681B-0687-60FEB2502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EF4B-E9D5-184E-A6E4-0225825769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8644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5D7EEB-AB89-A18F-A309-F8FFEAF91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076678-D4F5-8816-27AE-1B20BB404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F13DE8B-E832-EE63-A85A-AA7A483DA3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21AF848-3AF3-0198-3CEE-0FFCB868A3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AF054C2-1F44-D94F-6DF2-BF564DD90B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672A909-4117-2227-900B-63D502927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0942E-4F69-204E-8421-6BEA8848021C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427F247-6638-95D9-F5C9-BA069500C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9BAC115-3E84-47A1-2B22-F38BF6107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EF4B-E9D5-184E-A6E4-0225825769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3887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DCFFC6-7380-D94F-B50B-5ED70329A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0D0F0F-120B-72FF-F7B2-BF7ED5B74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0942E-4F69-204E-8421-6BEA8848021C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55DCA4B-7D8B-298F-C128-FFBDA2A07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2006F01-0D3F-0719-AD2B-3E66FFFF1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EF4B-E9D5-184E-A6E4-0225825769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4734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72CB80E-7285-997A-7A10-129D5C4D6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0942E-4F69-204E-8421-6BEA8848021C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2C48F58-9304-C429-E065-75790E067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39ED354-1CED-1074-83DE-3D597CD51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EF4B-E9D5-184E-A6E4-0225825769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6176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B74F9B-C74C-BACB-9946-9E03B706A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3C805E-32F3-7704-5EBC-3AF0E5991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1092D3A-AB0A-A898-CA2D-AF50F4AFD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2571442-41C1-FCE5-8D73-07FB9C366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0942E-4F69-204E-8421-6BEA8848021C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46A2E7-D577-FB90-3D31-B615D8C17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6EBA188-9B94-32F4-A03E-90833285A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EF4B-E9D5-184E-A6E4-0225825769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5847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B8B247-2DF7-178B-1E80-712987330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44D81BF-6F37-A243-0698-7CC4613F3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3BB0503-9C52-A333-B574-044C80C872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15D1801-EE78-89BF-4BBB-608605C65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0942E-4F69-204E-8421-6BEA8848021C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4F9F3A9-569C-0D60-3B25-3C1E52CD6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37FBF1B-D3EB-0ADA-F5C9-F5E0685CF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EF4B-E9D5-184E-A6E4-0225825769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1973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645693E-E06A-B778-3E99-8E50DCFEE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9B51781-8E77-97FD-CE25-919F1B6B1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B624A3-7AD6-A6C8-3BCC-340CEBE27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0942E-4F69-204E-8421-6BEA8848021C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63E66E-1A1B-1818-8BF4-BEF5A837EE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D2EEA2-AEF5-9797-AC4B-11DD8A90C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DEF4B-E9D5-184E-A6E4-022582576909}" type="slidenum">
              <a:rPr lang="fr-FR" smtClean="0"/>
              <a:t>‹N°›</a:t>
            </a:fld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7A062AD-5087-D364-7A5C-94231477D42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12" y="5840670"/>
            <a:ext cx="12192012" cy="1031359"/>
            <a:chOff x="0" y="5826640"/>
            <a:chExt cx="12192000" cy="103136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6983838-3799-E59E-1182-485F1FF162E3}"/>
                </a:ext>
              </a:extLst>
            </p:cNvPr>
            <p:cNvSpPr/>
            <p:nvPr/>
          </p:nvSpPr>
          <p:spPr>
            <a:xfrm>
              <a:off x="0" y="5826640"/>
              <a:ext cx="12192000" cy="1031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381ECA1-9E21-C7D8-C95A-797207A8D5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b="8791"/>
            <a:stretch/>
          </p:blipFill>
          <p:spPr>
            <a:xfrm>
              <a:off x="7457889" y="6059703"/>
              <a:ext cx="4608000" cy="798297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405A961-6FAD-AE25-AC9E-E8376FD56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17088" y="6161981"/>
              <a:ext cx="674820" cy="612000"/>
            </a:xfrm>
            <a:prstGeom prst="rect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00C39EFF-EC47-F07D-C12C-3E4C594DA9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b="3071"/>
          <a:stretch/>
        </p:blipFill>
        <p:spPr>
          <a:xfrm>
            <a:off x="9396336" y="41505"/>
            <a:ext cx="2822559" cy="578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3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9252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369C100-F532-510F-1F1A-908A7DC2D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130AA24-DDFE-1ED7-8E15-16E6D7B79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3E081D16-D429-F1F6-7362-BA575006693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12" y="5840670"/>
            <a:ext cx="12192012" cy="1031359"/>
            <a:chOff x="0" y="5826640"/>
            <a:chExt cx="12192000" cy="103136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B99A62A-CD7F-EC70-7332-40268689A176}"/>
                </a:ext>
              </a:extLst>
            </p:cNvPr>
            <p:cNvSpPr/>
            <p:nvPr/>
          </p:nvSpPr>
          <p:spPr>
            <a:xfrm>
              <a:off x="0" y="5826640"/>
              <a:ext cx="12192000" cy="1031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1C2450FC-6770-E495-901F-817E171352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b="8791"/>
            <a:stretch/>
          </p:blipFill>
          <p:spPr>
            <a:xfrm>
              <a:off x="7457889" y="6059703"/>
              <a:ext cx="4608000" cy="798297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11497BA-F327-C131-5366-9A9555DCB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17088" y="6161981"/>
              <a:ext cx="674820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617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iel, personne, extérieur, jour&#10;&#10;Description générée automatiquement">
            <a:extLst>
              <a:ext uri="{FF2B5EF4-FFF2-40B4-BE49-F238E27FC236}">
                <a16:creationId xmlns:a16="http://schemas.microsoft.com/office/drawing/2014/main" id="{CBD6F06F-A064-0B43-A75D-EB3449F5CD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70000"/>
          </a:blip>
          <a:srcRect l="27340" t="15934" b="6536"/>
          <a:stretch/>
        </p:blipFill>
        <p:spPr>
          <a:xfrm>
            <a:off x="7812" y="-4619"/>
            <a:ext cx="12192000" cy="5826642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44DD19E-1319-544E-8E11-E801D8979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45496" cy="1325563"/>
          </a:xfrm>
        </p:spPr>
        <p:txBody>
          <a:bodyPr>
            <a:normAutofit/>
          </a:bodyPr>
          <a:lstStyle/>
          <a:p>
            <a:pPr algn="r"/>
            <a:r>
              <a:rPr lang="fr-FR" sz="5400" b="1" spc="600" dirty="0">
                <a:solidFill>
                  <a:schemeClr val="bg1"/>
                </a:solidFill>
                <a:latin typeface="BROTHER-1816-BOOK" pitchFamily="2" charset="0"/>
                <a:ea typeface="Apex New Book Italic" panose="02010600040501010103" pitchFamily="2" charset="77"/>
              </a:rPr>
              <a:t>#Dare to </a:t>
            </a:r>
            <a:r>
              <a:rPr lang="fr-FR" sz="5400" spc="600" dirty="0">
                <a:solidFill>
                  <a:schemeClr val="bg1"/>
                </a:solidFill>
                <a:latin typeface="BROTHER-1816-LIGHT" pitchFamily="2" charset="0"/>
                <a:ea typeface="Apex New Book Italic" panose="02010600040501010103" pitchFamily="2" charset="77"/>
              </a:rPr>
              <a:t>Create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00F097B-2C22-F244-BCB9-3BE39C6BB9FA}"/>
              </a:ext>
            </a:extLst>
          </p:cNvPr>
          <p:cNvSpPr txBox="1"/>
          <p:nvPr/>
        </p:nvSpPr>
        <p:spPr>
          <a:xfrm rot="16200000">
            <a:off x="11051255" y="740203"/>
            <a:ext cx="8928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ROTHER-1816-BOOK" pitchFamily="2" charset="0"/>
              </a:rPr>
              <a:t>Oser créer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984CD27-33E2-A94B-BF36-5B74521FE9A5}"/>
              </a:ext>
            </a:extLst>
          </p:cNvPr>
          <p:cNvGrpSpPr/>
          <p:nvPr/>
        </p:nvGrpSpPr>
        <p:grpSpPr>
          <a:xfrm>
            <a:off x="0" y="5826642"/>
            <a:ext cx="12192000" cy="1031358"/>
            <a:chOff x="0" y="5826642"/>
            <a:chExt cx="12192000" cy="103135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A31621-A6BF-5247-AC6A-DB478D84AD66}"/>
                </a:ext>
              </a:extLst>
            </p:cNvPr>
            <p:cNvSpPr/>
            <p:nvPr/>
          </p:nvSpPr>
          <p:spPr>
            <a:xfrm>
              <a:off x="0" y="5826642"/>
              <a:ext cx="12192000" cy="1031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29C0E23A-07DF-EA4D-A4C4-2516902D05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8791"/>
            <a:stretch/>
          </p:blipFill>
          <p:spPr>
            <a:xfrm>
              <a:off x="7457889" y="6059703"/>
              <a:ext cx="4608000" cy="798297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7285D1CD-3246-4449-9329-31CD84CE1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7088" y="6161981"/>
              <a:ext cx="674820" cy="612000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EC78DB48-E751-446E-962B-4611D2DE7C2F}"/>
              </a:ext>
            </a:extLst>
          </p:cNvPr>
          <p:cNvSpPr txBox="1"/>
          <p:nvPr/>
        </p:nvSpPr>
        <p:spPr>
          <a:xfrm>
            <a:off x="6862618" y="2438400"/>
            <a:ext cx="4322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BROTHER-1816-BOOK" pitchFamily="2" charset="0"/>
              </a:rPr>
              <a:t>TITRE DE LA PRESENTATION</a:t>
            </a:r>
          </a:p>
        </p:txBody>
      </p:sp>
    </p:spTree>
    <p:extLst>
      <p:ext uri="{BB962C8B-B14F-4D97-AF65-F5344CB8AC3E}">
        <p14:creationId xmlns:p14="http://schemas.microsoft.com/office/powerpoint/2010/main" val="1772354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>
            <a:extLst>
              <a:ext uri="{FF2B5EF4-FFF2-40B4-BE49-F238E27FC236}">
                <a16:creationId xmlns:a16="http://schemas.microsoft.com/office/drawing/2014/main" id="{543E5926-72EF-0346-541C-0D1D6BD987B3}"/>
              </a:ext>
            </a:extLst>
          </p:cNvPr>
          <p:cNvSpPr txBox="1"/>
          <p:nvPr/>
        </p:nvSpPr>
        <p:spPr>
          <a:xfrm>
            <a:off x="503482" y="146236"/>
            <a:ext cx="946432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fr-FR" sz="2400" spc="400" dirty="0">
                <a:solidFill>
                  <a:srgbClr val="007EA1"/>
                </a:solidFill>
                <a:latin typeface="BROTHER-1816-THIN" pitchFamily="2" charset="0"/>
              </a:rPr>
              <a:t>Une université implantée sur son territoire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BB9FA29-CF4C-0FFB-F0AB-37FB253A9601}"/>
              </a:ext>
            </a:extLst>
          </p:cNvPr>
          <p:cNvSpPr txBox="1"/>
          <p:nvPr/>
        </p:nvSpPr>
        <p:spPr>
          <a:xfrm>
            <a:off x="347133" y="611958"/>
            <a:ext cx="694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THER-1816-BOOK" pitchFamily="2" charset="0"/>
                <a:ea typeface="+mn-ea"/>
                <a:cs typeface="+mn-cs"/>
              </a:rPr>
              <a:t>NICE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EC3767D-ECCF-6136-FD99-2FD6E25267DD}"/>
              </a:ext>
            </a:extLst>
          </p:cNvPr>
          <p:cNvSpPr txBox="1"/>
          <p:nvPr/>
        </p:nvSpPr>
        <p:spPr>
          <a:xfrm>
            <a:off x="347919" y="3801961"/>
            <a:ext cx="2086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THER-1816-BOOK" pitchFamily="2" charset="0"/>
                <a:ea typeface="+mn-ea"/>
                <a:cs typeface="+mn-cs"/>
              </a:rPr>
              <a:t>SOPHIA ANTIPOLIS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48E7651-011E-F161-6E83-DA94534F23DA}"/>
              </a:ext>
            </a:extLst>
          </p:cNvPr>
          <p:cNvSpPr txBox="1"/>
          <p:nvPr/>
        </p:nvSpPr>
        <p:spPr>
          <a:xfrm>
            <a:off x="1041398" y="4071629"/>
            <a:ext cx="4487204" cy="106182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fr-FR" sz="900" i="1" dirty="0">
                <a:solidFill>
                  <a:srgbClr val="0096BC"/>
                </a:solidFill>
                <a:latin typeface="BROTHER-1816-LIGHT" pitchFamily="2" charset="0"/>
              </a:rPr>
              <a:t>Formation - Recherche </a:t>
            </a:r>
            <a:r>
              <a:rPr lang="fr-FR" sz="900" dirty="0">
                <a:latin typeface="BROTHER-1816-LIGHT" pitchFamily="2" charset="0"/>
              </a:rPr>
              <a:t>: Sciences et Techniques de l’Information et de la Communication - Sciences et technologie -</a:t>
            </a:r>
          </a:p>
          <a:p>
            <a:r>
              <a:rPr lang="fr-FR" sz="900" dirty="0">
                <a:latin typeface="BROTHER-1816-LIGHT" pitchFamily="2" charset="0"/>
              </a:rPr>
              <a:t>Sciences de l’ingénieur</a:t>
            </a:r>
          </a:p>
          <a:p>
            <a:r>
              <a:rPr lang="fr-FR" sz="900" i="1" dirty="0">
                <a:solidFill>
                  <a:srgbClr val="0096BC"/>
                </a:solidFill>
                <a:latin typeface="BROTHER-1816-LIGHT" pitchFamily="2" charset="0"/>
              </a:rPr>
              <a:t>Recherche :</a:t>
            </a:r>
            <a:r>
              <a:rPr lang="fr-FR" sz="900" dirty="0">
                <a:solidFill>
                  <a:srgbClr val="0096BC"/>
                </a:solidFill>
                <a:latin typeface="BROTHER-1816-LIGHT" pitchFamily="2" charset="0"/>
              </a:rPr>
              <a:t> </a:t>
            </a:r>
            <a:r>
              <a:rPr lang="fr-FR" sz="900" dirty="0">
                <a:latin typeface="BROTHER-1816-LIGHT" pitchFamily="2" charset="0"/>
              </a:rPr>
              <a:t>Sciences de la Vie - Sciences de la Terre et de l’Univers - Économie/Droit ;</a:t>
            </a:r>
          </a:p>
          <a:p>
            <a:r>
              <a:rPr lang="fr-FR" sz="900" i="1" dirty="0">
                <a:solidFill>
                  <a:srgbClr val="0096BC"/>
                </a:solidFill>
                <a:latin typeface="BROTHER-1816-LIGHT" pitchFamily="2" charset="0"/>
              </a:rPr>
              <a:t>Formation : </a:t>
            </a:r>
            <a:r>
              <a:rPr lang="fr-FR" sz="900" dirty="0">
                <a:latin typeface="BROTHER-1816-LIGHT" pitchFamily="2" charset="0"/>
              </a:rPr>
              <a:t>IUT;</a:t>
            </a:r>
          </a:p>
          <a:p>
            <a:r>
              <a:rPr lang="fr-FR" sz="900" dirty="0">
                <a:latin typeface="BROTHER-1816-LIGHT" pitchFamily="2" charset="0"/>
              </a:rPr>
              <a:t>Centre INRIA d’Université Côte d’Azur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AEE9D601-4DAB-3F2C-39AF-74D1CE8FFF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3"/>
          <a:stretch/>
        </p:blipFill>
        <p:spPr>
          <a:xfrm>
            <a:off x="5709325" y="693648"/>
            <a:ext cx="5841096" cy="496980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E48E28D-885B-ECBB-BE6B-18C504FE3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84" y="673316"/>
            <a:ext cx="249349" cy="24934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2BF9CDA-D5DF-4D36-F133-739F76F9A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70" y="3870416"/>
            <a:ext cx="249349" cy="249349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36F75618-C47D-1467-616B-3C64A9AB683A}"/>
              </a:ext>
            </a:extLst>
          </p:cNvPr>
          <p:cNvSpPr txBox="1"/>
          <p:nvPr/>
        </p:nvSpPr>
        <p:spPr>
          <a:xfrm>
            <a:off x="1043658" y="5927829"/>
            <a:ext cx="4484944" cy="2308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0"/>
            <a:r>
              <a:rPr lang="fr-FR" sz="900" i="1" dirty="0">
                <a:solidFill>
                  <a:srgbClr val="0096BC"/>
                </a:solidFill>
                <a:latin typeface="BROTHER-1816-BOOK" pitchFamily="2" charset="0"/>
              </a:rPr>
              <a:t>Formation :  </a:t>
            </a:r>
            <a:r>
              <a:rPr lang="fr-FR" sz="900" dirty="0">
                <a:latin typeface="BROTHER-1816-BOOK" pitchFamily="2" charset="0"/>
              </a:rPr>
              <a:t>carrières sociales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AFC8B0B-9C2E-32CE-27DA-562941C6F7BB}"/>
              </a:ext>
            </a:extLst>
          </p:cNvPr>
          <p:cNvSpPr txBox="1"/>
          <p:nvPr/>
        </p:nvSpPr>
        <p:spPr>
          <a:xfrm>
            <a:off x="347134" y="5672664"/>
            <a:ext cx="1174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THER-1816-BOOK" pitchFamily="2" charset="0"/>
                <a:ea typeface="+mn-ea"/>
                <a:cs typeface="+mn-cs"/>
              </a:rPr>
              <a:t>MENTON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1AC46D4-0DBB-9C18-0BF3-66DE975BD639}"/>
              </a:ext>
            </a:extLst>
          </p:cNvPr>
          <p:cNvSpPr txBox="1"/>
          <p:nvPr/>
        </p:nvSpPr>
        <p:spPr>
          <a:xfrm>
            <a:off x="370632" y="5148976"/>
            <a:ext cx="2545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OTHER-1816-BOOK" pitchFamily="2" charset="0"/>
                <a:ea typeface="+mn-ea"/>
                <a:cs typeface="+mn-cs"/>
              </a:rPr>
              <a:t>CANNES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834F5DB-9E56-700D-7084-DA6A38D2D192}"/>
              </a:ext>
            </a:extLst>
          </p:cNvPr>
          <p:cNvSpPr txBox="1"/>
          <p:nvPr/>
        </p:nvSpPr>
        <p:spPr>
          <a:xfrm>
            <a:off x="1041398" y="5432626"/>
            <a:ext cx="4745158" cy="2308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fr-FR" sz="900" i="1" dirty="0">
                <a:solidFill>
                  <a:srgbClr val="0096BC"/>
                </a:solidFill>
                <a:latin typeface="BROTHER-1816-BOOK" pitchFamily="2" charset="0"/>
              </a:rPr>
              <a:t>Formation - Recherche : </a:t>
            </a:r>
            <a:r>
              <a:rPr lang="fr-FR" sz="900" dirty="0">
                <a:latin typeface="BROTHER-1816-BOOK" pitchFamily="2" charset="0"/>
              </a:rPr>
              <a:t>Lettres Langues Arts - Industries Créatives ; </a:t>
            </a:r>
            <a:r>
              <a:rPr lang="fr-FR" sz="900" i="1" dirty="0">
                <a:solidFill>
                  <a:srgbClr val="0096BC"/>
                </a:solidFill>
                <a:latin typeface="BROTHER-1816-BOOK" pitchFamily="2" charset="0"/>
              </a:rPr>
              <a:t>Formation : </a:t>
            </a:r>
            <a:r>
              <a:rPr lang="fr-FR" sz="900" dirty="0">
                <a:latin typeface="BROTHER-1816-BOOK" pitchFamily="2" charset="0"/>
              </a:rPr>
              <a:t>IUT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DC1FC72D-419A-120C-6FEB-911853021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83" y="5193578"/>
            <a:ext cx="249349" cy="249349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50745BA6-AC0A-81A4-A273-609BF172C790}"/>
              </a:ext>
            </a:extLst>
          </p:cNvPr>
          <p:cNvSpPr txBox="1"/>
          <p:nvPr/>
        </p:nvSpPr>
        <p:spPr>
          <a:xfrm>
            <a:off x="1041398" y="827224"/>
            <a:ext cx="4563873" cy="2931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latin typeface="BROTHER-1816-MEDIUM" pitchFamily="2" charset="0"/>
              </a:rPr>
              <a:t>Carlone :</a:t>
            </a:r>
            <a:r>
              <a:rPr lang="fr-FR" sz="900" dirty="0">
                <a:latin typeface="BROTHER-1816-LIGHT" pitchFamily="2" charset="0"/>
              </a:rPr>
              <a:t> </a:t>
            </a:r>
            <a:r>
              <a:rPr lang="fr-FR" sz="900" i="1" dirty="0">
                <a:solidFill>
                  <a:srgbClr val="0096BC"/>
                </a:solidFill>
                <a:latin typeface="BROTHER-1816-LIGHT" pitchFamily="2" charset="0"/>
              </a:rPr>
              <a:t>Formation - Recherche </a:t>
            </a:r>
            <a:r>
              <a:rPr lang="fr-FR" sz="900" dirty="0">
                <a:latin typeface="BROTHER-1816-LIGHT" pitchFamily="2" charset="0"/>
              </a:rPr>
              <a:t>: Lettres Langues Arts - Sciences Humaines et Sociales</a:t>
            </a:r>
          </a:p>
          <a:p>
            <a:pPr>
              <a:spcBef>
                <a:spcPts val="300"/>
              </a:spcBef>
            </a:pPr>
            <a:r>
              <a:rPr lang="fr-FR" sz="900" dirty="0">
                <a:latin typeface="BROTHER-1816-MEDIUM" pitchFamily="2" charset="0"/>
              </a:rPr>
              <a:t>Saint Jean d’Angely : </a:t>
            </a:r>
            <a:r>
              <a:rPr lang="fr-FR" sz="900" i="1" dirty="0">
                <a:solidFill>
                  <a:srgbClr val="0096BC"/>
                </a:solidFill>
                <a:latin typeface="BROTHER-1816-LIGHT" pitchFamily="2" charset="0"/>
              </a:rPr>
              <a:t>Formation - Recherche </a:t>
            </a:r>
            <a:r>
              <a:rPr lang="fr-FR" sz="900" dirty="0">
                <a:latin typeface="BROTHER-1816-LIGHT" pitchFamily="2" charset="0"/>
              </a:rPr>
              <a:t>: Économie - Gestion - Management - Odontologie ;</a:t>
            </a:r>
          </a:p>
          <a:p>
            <a:r>
              <a:rPr lang="fr-FR" sz="900" dirty="0">
                <a:latin typeface="BROTHER-1816-LIGHT" pitchFamily="2" charset="0"/>
              </a:rPr>
              <a:t>Maison des Sciences de l’Homme et de la Société, Maison de l’étudiant</a:t>
            </a:r>
          </a:p>
          <a:p>
            <a:pPr>
              <a:spcBef>
                <a:spcPts val="300"/>
              </a:spcBef>
            </a:pPr>
            <a:r>
              <a:rPr lang="fr-FR" sz="900" dirty="0">
                <a:latin typeface="BROTHER-1816-MEDIUM" pitchFamily="2" charset="0"/>
              </a:rPr>
              <a:t>Valrose :</a:t>
            </a:r>
            <a:r>
              <a:rPr lang="fr-FR" sz="900" dirty="0">
                <a:latin typeface="BROTHER-1816-LIGHT" pitchFamily="2" charset="0"/>
              </a:rPr>
              <a:t> </a:t>
            </a:r>
            <a:r>
              <a:rPr lang="fr-FR" sz="900" i="1" dirty="0">
                <a:solidFill>
                  <a:srgbClr val="0096BC"/>
                </a:solidFill>
                <a:latin typeface="BROTHER-1816-LIGHT" pitchFamily="2" charset="0"/>
              </a:rPr>
              <a:t>Formation - Recherche : </a:t>
            </a:r>
            <a:r>
              <a:rPr lang="fr-FR" sz="900" dirty="0">
                <a:latin typeface="BROTHER-1816-LIGHT" pitchFamily="2" charset="0"/>
              </a:rPr>
              <a:t>Sciences et technologie - Sciences de la vie ;</a:t>
            </a:r>
          </a:p>
          <a:p>
            <a:r>
              <a:rPr lang="fr-FR" sz="900" dirty="0">
                <a:latin typeface="BROTHER-1816-LIGHT" pitchFamily="2" charset="0"/>
              </a:rPr>
              <a:t>Services Centraux - Présidence - Maison de l’Europe et des Territoires</a:t>
            </a:r>
          </a:p>
          <a:p>
            <a:pPr>
              <a:spcBef>
                <a:spcPts val="300"/>
              </a:spcBef>
            </a:pPr>
            <a:r>
              <a:rPr lang="fr-FR" sz="900" dirty="0">
                <a:latin typeface="BROTHER-1816-MEDIUM" pitchFamily="2" charset="0"/>
              </a:rPr>
              <a:t>Eco-Campus : </a:t>
            </a:r>
            <a:r>
              <a:rPr lang="fr-FR" sz="900" i="1" dirty="0">
                <a:solidFill>
                  <a:srgbClr val="0096BC"/>
                </a:solidFill>
                <a:latin typeface="BROTHER-1816-LIGHT" pitchFamily="2" charset="0"/>
              </a:rPr>
              <a:t>Formation - Innovation : </a:t>
            </a:r>
            <a:r>
              <a:rPr lang="fr-FR" sz="900" dirty="0">
                <a:latin typeface="BROTHER-1816-LIGHT" pitchFamily="2" charset="0"/>
              </a:rPr>
              <a:t>Institut Méditerranéen du Risque et du Développement Durable ;</a:t>
            </a:r>
          </a:p>
          <a:p>
            <a:r>
              <a:rPr lang="fr-FR" sz="900" i="1" dirty="0">
                <a:solidFill>
                  <a:srgbClr val="0096BC"/>
                </a:solidFill>
                <a:latin typeface="BROTHER-1816-LIGHT" pitchFamily="2" charset="0"/>
              </a:rPr>
              <a:t>Recherche :</a:t>
            </a:r>
            <a:r>
              <a:rPr lang="fr-FR" sz="900" i="1" dirty="0">
                <a:latin typeface="BROTHER-1816-LIGHT" pitchFamily="2" charset="0"/>
              </a:rPr>
              <a:t> </a:t>
            </a:r>
            <a:r>
              <a:rPr lang="fr-FR" sz="900" dirty="0">
                <a:latin typeface="BROTHER-1816-LIGHT" pitchFamily="2" charset="0"/>
              </a:rPr>
              <a:t>Sciences et technologie</a:t>
            </a:r>
          </a:p>
          <a:p>
            <a:pPr>
              <a:spcBef>
                <a:spcPts val="300"/>
              </a:spcBef>
            </a:pPr>
            <a:r>
              <a:rPr lang="fr-FR" sz="900" dirty="0" err="1">
                <a:latin typeface="BROTHER-1816-MEDIUM" pitchFamily="2" charset="0"/>
              </a:rPr>
              <a:t>Fabron</a:t>
            </a:r>
            <a:r>
              <a:rPr lang="fr-FR" sz="900" dirty="0">
                <a:latin typeface="BROTHER-1816-MEDIUM" pitchFamily="2" charset="0"/>
              </a:rPr>
              <a:t> : </a:t>
            </a:r>
            <a:r>
              <a:rPr lang="fr-FR" sz="900" i="1" dirty="0">
                <a:solidFill>
                  <a:srgbClr val="0096BC"/>
                </a:solidFill>
                <a:latin typeface="BROTHER-1816-LIGHT" pitchFamily="2" charset="0"/>
              </a:rPr>
              <a:t>Formation : </a:t>
            </a:r>
            <a:r>
              <a:rPr lang="fr-FR" sz="900" dirty="0">
                <a:latin typeface="BROTHER-1816-LIGHT" pitchFamily="2" charset="0"/>
              </a:rPr>
              <a:t>Institut Universitaire de Technologie Nice Côte d’Azur (IUT)</a:t>
            </a:r>
          </a:p>
          <a:p>
            <a:pPr>
              <a:spcBef>
                <a:spcPts val="300"/>
              </a:spcBef>
            </a:pPr>
            <a:r>
              <a:rPr lang="fr-FR" sz="900" dirty="0">
                <a:latin typeface="BROTHER-1816-MEDIUM" pitchFamily="2" charset="0"/>
              </a:rPr>
              <a:t>Trotabas :</a:t>
            </a:r>
            <a:r>
              <a:rPr lang="fr-FR" sz="900" dirty="0">
                <a:latin typeface="BROTHER-1816-LIGHT" pitchFamily="2" charset="0"/>
              </a:rPr>
              <a:t> </a:t>
            </a:r>
            <a:r>
              <a:rPr lang="fr-FR" sz="900" i="1" dirty="0">
                <a:solidFill>
                  <a:srgbClr val="0096BC"/>
                </a:solidFill>
                <a:latin typeface="BROTHER-1816-LIGHT" pitchFamily="2" charset="0"/>
              </a:rPr>
              <a:t>Formation - Recherche : </a:t>
            </a:r>
            <a:r>
              <a:rPr lang="fr-FR" sz="900" dirty="0">
                <a:latin typeface="BROTHER-1816-LIGHT" pitchFamily="2" charset="0"/>
              </a:rPr>
              <a:t>Droit-Science Politique - Institut de la Paix et du Développement</a:t>
            </a:r>
          </a:p>
          <a:p>
            <a:pPr>
              <a:spcBef>
                <a:spcPts val="300"/>
              </a:spcBef>
            </a:pPr>
            <a:r>
              <a:rPr lang="fr-FR" sz="900" dirty="0">
                <a:latin typeface="BROTHER-1816-MEDIUM" pitchFamily="2" charset="0"/>
              </a:rPr>
              <a:t>Pasteur : </a:t>
            </a:r>
            <a:r>
              <a:rPr lang="fr-FR" sz="900" i="1" dirty="0">
                <a:solidFill>
                  <a:srgbClr val="0096BC"/>
                </a:solidFill>
                <a:latin typeface="BROTHER-1816-LIGHT" pitchFamily="2" charset="0"/>
              </a:rPr>
              <a:t>Formation - Recherche : </a:t>
            </a:r>
            <a:r>
              <a:rPr lang="fr-FR" sz="900" dirty="0">
                <a:latin typeface="BROTHER-1816-LIGHT" pitchFamily="2" charset="0"/>
              </a:rPr>
              <a:t>Médecine - Sciences de la Vie et de la Santé</a:t>
            </a:r>
          </a:p>
          <a:p>
            <a:pPr>
              <a:spcBef>
                <a:spcPts val="300"/>
              </a:spcBef>
            </a:pPr>
            <a:r>
              <a:rPr lang="fr-FR" sz="900" dirty="0">
                <a:latin typeface="BROTHER-1816-MEDIUM" pitchFamily="2" charset="0"/>
              </a:rPr>
              <a:t>IFMK :</a:t>
            </a:r>
            <a:r>
              <a:rPr lang="fr-FR" sz="900" dirty="0">
                <a:latin typeface="BROTHER-1816-LIGHT" pitchFamily="2" charset="0"/>
              </a:rPr>
              <a:t> </a:t>
            </a:r>
            <a:r>
              <a:rPr lang="fr-FR" sz="900" i="1" dirty="0">
                <a:solidFill>
                  <a:srgbClr val="0096BC"/>
                </a:solidFill>
                <a:latin typeface="BROTHER-1816-LIGHT" pitchFamily="2" charset="0"/>
              </a:rPr>
              <a:t>Formation - Recherche : </a:t>
            </a:r>
            <a:r>
              <a:rPr lang="fr-FR" sz="900" dirty="0">
                <a:latin typeface="BROTHER-1816-LIGHT" pitchFamily="2" charset="0"/>
              </a:rPr>
              <a:t>Sciences de la Rééducation et de la Réadaptation</a:t>
            </a:r>
          </a:p>
          <a:p>
            <a:pPr>
              <a:spcBef>
                <a:spcPts val="300"/>
              </a:spcBef>
            </a:pPr>
            <a:r>
              <a:rPr lang="fr-FR" sz="900" dirty="0">
                <a:latin typeface="BROTHER-1816-MEDIUM" pitchFamily="2" charset="0"/>
              </a:rPr>
              <a:t>STAPS :</a:t>
            </a:r>
            <a:r>
              <a:rPr lang="fr-FR" sz="900" dirty="0">
                <a:latin typeface="BROTHER-1816-LIGHT" pitchFamily="2" charset="0"/>
              </a:rPr>
              <a:t> </a:t>
            </a:r>
            <a:r>
              <a:rPr lang="fr-FR" sz="900" i="1" dirty="0">
                <a:solidFill>
                  <a:srgbClr val="0096BC"/>
                </a:solidFill>
                <a:latin typeface="BROTHER-1816-LIGHT" pitchFamily="2" charset="0"/>
              </a:rPr>
              <a:t>Formation - Recherche : </a:t>
            </a:r>
            <a:r>
              <a:rPr lang="fr-FR" sz="900" dirty="0">
                <a:latin typeface="BROTHER-1816-LIGHT" pitchFamily="2" charset="0"/>
              </a:rPr>
              <a:t>Sciences du Sport</a:t>
            </a:r>
          </a:p>
          <a:p>
            <a:pPr>
              <a:spcBef>
                <a:spcPts val="300"/>
              </a:spcBef>
            </a:pPr>
            <a:r>
              <a:rPr lang="fr-FR" sz="900" dirty="0">
                <a:latin typeface="BROTHER-1816-MEDIUM" pitchFamily="2" charset="0"/>
              </a:rPr>
              <a:t>INSPE : </a:t>
            </a:r>
            <a:r>
              <a:rPr lang="fr-FR" sz="900" i="1" dirty="0">
                <a:solidFill>
                  <a:srgbClr val="0096BC"/>
                </a:solidFill>
                <a:latin typeface="BROTHER-1816-LIGHT" pitchFamily="2" charset="0"/>
              </a:rPr>
              <a:t>Formation - Recherche : </a:t>
            </a:r>
            <a:r>
              <a:rPr lang="fr-FR" sz="900" dirty="0">
                <a:latin typeface="BROTHER-1816-LIGHT" pitchFamily="2" charset="0"/>
              </a:rPr>
              <a:t>Sciences de l’éducation, formation des enseignants (multi sites) 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95EE7568-E0EF-AD18-1B59-DE6CBE16F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83" y="5723930"/>
            <a:ext cx="249349" cy="24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32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7C9826DE-A491-AF20-57B4-01537F1AB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rgbClr val="0096BC"/>
                </a:solidFill>
                <a:latin typeface="BROTHER-1816-THIN" pitchFamily="2" charset="0"/>
              </a:rPr>
              <a:t>Titre</a:t>
            </a:r>
          </a:p>
        </p:txBody>
      </p:sp>
      <p:pic>
        <p:nvPicPr>
          <p:cNvPr id="11" name="Espace réservé du contenu 9">
            <a:extLst>
              <a:ext uri="{FF2B5EF4-FFF2-40B4-BE49-F238E27FC236}">
                <a16:creationId xmlns:a16="http://schemas.microsoft.com/office/drawing/2014/main" id="{0BF1CB46-9B82-B0BE-4250-A2029D9143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9776" y="2135687"/>
            <a:ext cx="2348857" cy="234885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7BF25CF-8F78-6FCA-C539-62413001A3A8}"/>
              </a:ext>
            </a:extLst>
          </p:cNvPr>
          <p:cNvSpPr txBox="1"/>
          <p:nvPr/>
        </p:nvSpPr>
        <p:spPr>
          <a:xfrm>
            <a:off x="3075709" y="2359793"/>
            <a:ext cx="65700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ROTHER-1816-LIGHT" pitchFamily="2" charset="0"/>
              </a:rPr>
              <a:t>&gt; Texte</a:t>
            </a:r>
          </a:p>
          <a:p>
            <a:endParaRPr lang="fr-FR" dirty="0">
              <a:latin typeface="BROTHER-1816-LIGHT" pitchFamily="2" charset="0"/>
            </a:endParaRPr>
          </a:p>
          <a:p>
            <a:r>
              <a:rPr lang="fr-FR" dirty="0">
                <a:latin typeface="BROTHER-1816-LIGHT" pitchFamily="2" charset="0"/>
              </a:rPr>
              <a:t>&gt; Texte</a:t>
            </a:r>
          </a:p>
          <a:p>
            <a:endParaRPr lang="fr-FR" dirty="0">
              <a:latin typeface="BROTHER-1816-LIGHT" pitchFamily="2" charset="0"/>
            </a:endParaRPr>
          </a:p>
          <a:p>
            <a:r>
              <a:rPr lang="fr-FR" dirty="0">
                <a:latin typeface="BROTHER-1816-LIGHT" pitchFamily="2" charset="0"/>
              </a:rPr>
              <a:t>&gt; Texte</a:t>
            </a:r>
          </a:p>
          <a:p>
            <a:endParaRPr lang="fr-FR" dirty="0">
              <a:latin typeface="BROTHER-1816-LIGHT" pitchFamily="2" charset="0"/>
            </a:endParaRPr>
          </a:p>
          <a:p>
            <a:r>
              <a:rPr lang="fr-FR" dirty="0">
                <a:latin typeface="BROTHER-1816-LIGHT" pitchFamily="2" charset="0"/>
              </a:rPr>
              <a:t>&gt; Texte</a:t>
            </a:r>
          </a:p>
        </p:txBody>
      </p:sp>
    </p:spTree>
    <p:extLst>
      <p:ext uri="{BB962C8B-B14F-4D97-AF65-F5344CB8AC3E}">
        <p14:creationId xmlns:p14="http://schemas.microsoft.com/office/powerpoint/2010/main" val="798106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1E9DBDA-7005-9DC2-EA1B-A2F25088BCE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000" dirty="0">
                <a:solidFill>
                  <a:srgbClr val="0096BC"/>
                </a:solidFill>
                <a:latin typeface="BROTHER-1816-THIN" pitchFamily="2" charset="0"/>
              </a:rPr>
              <a:t>Titre</a:t>
            </a:r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D7E916E1-A0AE-51BE-A70A-5DCE1A2626D8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>
                <a:latin typeface="BROTHER-1816-BOOK" pitchFamily="2" charset="0"/>
              </a:rPr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17314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5535F23B-60F7-E4D9-95FC-8C7C1941B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rgbClr val="0096BC"/>
                </a:solidFill>
                <a:latin typeface="BROTHER-1816-THIN" pitchFamily="2" charset="0"/>
              </a:rPr>
              <a:t>Titre</a:t>
            </a:r>
          </a:p>
        </p:txBody>
      </p:sp>
      <p:sp>
        <p:nvSpPr>
          <p:cNvPr id="5" name="Espace réservé du contenu 3">
            <a:extLst>
              <a:ext uri="{FF2B5EF4-FFF2-40B4-BE49-F238E27FC236}">
                <a16:creationId xmlns:a16="http://schemas.microsoft.com/office/drawing/2014/main" id="{76D4AC5D-414C-AB42-5367-146BC4EA8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fr-FR" dirty="0">
                <a:latin typeface="BROTHER-1816-BOOK" pitchFamily="2" charset="0"/>
              </a:rPr>
              <a:t>Insérer un tableau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4F60F1B-EE02-354A-ACC7-6E95B5E4D0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902297"/>
              </p:ext>
            </p:extLst>
          </p:nvPr>
        </p:nvGraphicFramePr>
        <p:xfrm>
          <a:off x="654498" y="2355904"/>
          <a:ext cx="8128000" cy="29667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52446968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9742306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7328643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439113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b="0" i="0" dirty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672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8841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301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2891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0678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0067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3608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 dirty="0">
                        <a:latin typeface="BROTHER-1816-BOOK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5341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8448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D81658A-73DC-8737-54E1-4671247D3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296" y="0"/>
            <a:ext cx="9693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98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id="{FD133FC9-5950-A547-8D5D-44150120E37A}"/>
              </a:ext>
            </a:extLst>
          </p:cNvPr>
          <p:cNvSpPr txBox="1"/>
          <p:nvPr/>
        </p:nvSpPr>
        <p:spPr>
          <a:xfrm>
            <a:off x="1451" y="291253"/>
            <a:ext cx="5018605" cy="762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200" spc="600" dirty="0">
                <a:solidFill>
                  <a:srgbClr val="007EA1"/>
                </a:solidFill>
                <a:latin typeface="BROTHER-1816-THIN" pitchFamily="2" charset="0"/>
                <a:ea typeface="Apex New Light" panose="02010600040501010103" pitchFamily="2" charset="77"/>
              </a:rPr>
              <a:t>CHIFFRES CLÉS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059B546C-0778-CD4D-8E27-BBBF377413F3}"/>
              </a:ext>
            </a:extLst>
          </p:cNvPr>
          <p:cNvCxnSpPr/>
          <p:nvPr/>
        </p:nvCxnSpPr>
        <p:spPr>
          <a:xfrm>
            <a:off x="0" y="1115568"/>
            <a:ext cx="5020056" cy="0"/>
          </a:xfrm>
          <a:prstGeom prst="line">
            <a:avLst/>
          </a:prstGeom>
          <a:ln w="9525" cap="rnd" cmpd="sng" algn="ctr">
            <a:solidFill>
              <a:srgbClr val="007EA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0987EEB-67DA-5342-8AB6-83E36477C833}"/>
              </a:ext>
            </a:extLst>
          </p:cNvPr>
          <p:cNvSpPr/>
          <p:nvPr/>
        </p:nvSpPr>
        <p:spPr>
          <a:xfrm>
            <a:off x="9619013" y="142504"/>
            <a:ext cx="2572987" cy="552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47E519-35B2-F34C-911F-9E9BC2520AEF}"/>
              </a:ext>
            </a:extLst>
          </p:cNvPr>
          <p:cNvSpPr/>
          <p:nvPr/>
        </p:nvSpPr>
        <p:spPr>
          <a:xfrm>
            <a:off x="-1" y="5545777"/>
            <a:ext cx="12192000" cy="514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62A36D58-9580-BC4E-9D06-4FE05ACA20E9}"/>
              </a:ext>
            </a:extLst>
          </p:cNvPr>
          <p:cNvGrpSpPr>
            <a:grpSpLocks noChangeAspect="1"/>
          </p:cNvGrpSpPr>
          <p:nvPr/>
        </p:nvGrpSpPr>
        <p:grpSpPr>
          <a:xfrm>
            <a:off x="1" y="5826641"/>
            <a:ext cx="12192012" cy="1031359"/>
            <a:chOff x="0" y="5826640"/>
            <a:chExt cx="12192000" cy="103136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14B1397-19CC-CC40-8C32-E19305531645}"/>
                </a:ext>
              </a:extLst>
            </p:cNvPr>
            <p:cNvSpPr/>
            <p:nvPr/>
          </p:nvSpPr>
          <p:spPr>
            <a:xfrm>
              <a:off x="0" y="5826640"/>
              <a:ext cx="12192000" cy="1031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EB30B370-AEC7-D54D-A97A-C69687E188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8791"/>
            <a:stretch/>
          </p:blipFill>
          <p:spPr>
            <a:xfrm>
              <a:off x="7457889" y="6059703"/>
              <a:ext cx="4608000" cy="798297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5F9F9B8-E401-0143-AEF0-582AF93F2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088" y="6161981"/>
              <a:ext cx="674820" cy="612000"/>
            </a:xfrm>
            <a:prstGeom prst="rect">
              <a:avLst/>
            </a:prstGeom>
          </p:spPr>
        </p:pic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2F142861-1595-F043-AE33-54776AD7D2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7"/>
          <a:stretch/>
        </p:blipFill>
        <p:spPr>
          <a:xfrm>
            <a:off x="-11875" y="1602746"/>
            <a:ext cx="12192000" cy="42815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E6DECC3-8B03-4384-9563-5A43403D0F4F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0395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B1BA4C84-6E04-6F9E-07B4-43C840A1A0BE}"/>
              </a:ext>
            </a:extLst>
          </p:cNvPr>
          <p:cNvGrpSpPr/>
          <p:nvPr/>
        </p:nvGrpSpPr>
        <p:grpSpPr>
          <a:xfrm>
            <a:off x="0" y="0"/>
            <a:ext cx="6999861" cy="5849949"/>
            <a:chOff x="2170631" y="0"/>
            <a:chExt cx="6999861" cy="5849949"/>
          </a:xfrm>
        </p:grpSpPr>
        <p:pic>
          <p:nvPicPr>
            <p:cNvPr id="5" name="Image 4" descr="Une image contenant extérieur, plage, nature, rive&#10;&#10;Description générée automatiquement">
              <a:extLst>
                <a:ext uri="{FF2B5EF4-FFF2-40B4-BE49-F238E27FC236}">
                  <a16:creationId xmlns:a16="http://schemas.microsoft.com/office/drawing/2014/main" id="{5BCD30B5-75DB-7261-36BC-A9F088FD35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038" r="20148" b="28778"/>
            <a:stretch/>
          </p:blipFill>
          <p:spPr>
            <a:xfrm>
              <a:off x="2170631" y="0"/>
              <a:ext cx="6999861" cy="5849949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BF7AA128-B8E6-C054-D897-74AC3292D9ED}"/>
                </a:ext>
              </a:extLst>
            </p:cNvPr>
            <p:cNvSpPr txBox="1"/>
            <p:nvPr/>
          </p:nvSpPr>
          <p:spPr>
            <a:xfrm>
              <a:off x="2174291" y="167682"/>
              <a:ext cx="6987540" cy="11079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lvl="2"/>
              <a:r>
                <a:rPr lang="fr-FR" sz="3800" spc="500" dirty="0">
                  <a:solidFill>
                    <a:srgbClr val="0096BC"/>
                  </a:solidFill>
                  <a:latin typeface="BROTHER-1816-LIGHT" pitchFamily="2" charset="0"/>
                </a:rPr>
                <a:t>LA SIGNATURE</a:t>
              </a:r>
            </a:p>
            <a:p>
              <a:pPr lvl="2"/>
              <a:r>
                <a:rPr lang="fr-FR" sz="2800" spc="500" dirty="0">
                  <a:solidFill>
                    <a:srgbClr val="00AFD7"/>
                  </a:solidFill>
                  <a:latin typeface="BROTHER-1816-THIN" pitchFamily="2" charset="0"/>
                </a:rPr>
                <a:t>UNIVERSITÉ CÔTE D’AZUR</a:t>
              </a:r>
            </a:p>
          </p:txBody>
        </p:sp>
      </p:grp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D9F47262-5C79-A432-16A6-CD8027E0E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9359" y="1701140"/>
            <a:ext cx="4383449" cy="345572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fr-FR" i="1" dirty="0">
                <a:solidFill>
                  <a:srgbClr val="2E81A1"/>
                </a:solidFill>
                <a:latin typeface="BROTHER-1816-BOOK-ITALIC" pitchFamily="2" charset="0"/>
              </a:rPr>
              <a:t>« Université intensive en recherche portant des formations d’excellence dans les secteurs innovants piliers de la croissance territoriale, visant un rayonnement international. »</a:t>
            </a:r>
          </a:p>
        </p:txBody>
      </p:sp>
    </p:spTree>
    <p:extLst>
      <p:ext uri="{BB962C8B-B14F-4D97-AF65-F5344CB8AC3E}">
        <p14:creationId xmlns:p14="http://schemas.microsoft.com/office/powerpoint/2010/main" val="2556098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775B4F-863F-A782-EB22-234DBB2B9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48" descr="Une image contenant ciel, extérieur, bâtiment, bâtiment gouvernemental&#10;&#10;Description générée automatiquement">
            <a:extLst>
              <a:ext uri="{FF2B5EF4-FFF2-40B4-BE49-F238E27FC236}">
                <a16:creationId xmlns:a16="http://schemas.microsoft.com/office/drawing/2014/main" id="{704C4FEC-8A6B-DD99-0F4C-9732C024D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8039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E283979-4E75-3C02-3472-2D764F610D82}"/>
              </a:ext>
            </a:extLst>
          </p:cNvPr>
          <p:cNvSpPr txBox="1"/>
          <p:nvPr/>
        </p:nvSpPr>
        <p:spPr>
          <a:xfrm>
            <a:off x="210065" y="222422"/>
            <a:ext cx="47820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7200" dirty="0">
                <a:solidFill>
                  <a:schemeClr val="bg1"/>
                </a:solidFill>
                <a:latin typeface="BROTHER-1816-LIGHT" pitchFamily="2" charset="0"/>
              </a:rPr>
              <a:t>&gt; inventer </a:t>
            </a:r>
          </a:p>
          <a:p>
            <a:pPr algn="r"/>
            <a:r>
              <a:rPr lang="fr-FR" spc="600" dirty="0">
                <a:solidFill>
                  <a:schemeClr val="bg1"/>
                </a:solidFill>
                <a:latin typeface="BROTHER-1816-THIN" pitchFamily="2" charset="0"/>
              </a:rPr>
              <a:t>le monde de demain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A76CEF3-18F9-C191-9724-00B61B41349F}"/>
              </a:ext>
            </a:extLst>
          </p:cNvPr>
          <p:cNvSpPr txBox="1"/>
          <p:nvPr/>
        </p:nvSpPr>
        <p:spPr>
          <a:xfrm>
            <a:off x="3175687" y="2064875"/>
            <a:ext cx="52159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  <a:t>Université Côte d’azur, un territoire attractif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8D1F3F9-31D1-7301-A8E4-874FB354F323}"/>
              </a:ext>
            </a:extLst>
          </p:cNvPr>
          <p:cNvSpPr txBox="1"/>
          <p:nvPr/>
        </p:nvSpPr>
        <p:spPr>
          <a:xfrm>
            <a:off x="3175686" y="2619238"/>
            <a:ext cx="59683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  <a:t>Classée</a:t>
            </a:r>
            <a:r>
              <a:rPr lang="fr-FR" i="1" dirty="0">
                <a:latin typeface="BROTHER-1816-BOOK-ITALIC" pitchFamily="2" charset="0"/>
              </a:rPr>
              <a:t> </a:t>
            </a:r>
            <a: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  <a:t>dans les 3% de l’élite universitaire mondiale 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5DBDDA-02C7-0AD6-3CF7-B188E1957ED3}"/>
              </a:ext>
            </a:extLst>
          </p:cNvPr>
          <p:cNvSpPr txBox="1"/>
          <p:nvPr/>
        </p:nvSpPr>
        <p:spPr>
          <a:xfrm>
            <a:off x="3175686" y="3173601"/>
            <a:ext cx="596831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  <a:t>Parmi les 9 grandes universités françaises intensives en recherche 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AA8CF2B-43E9-6BB9-4C29-8AA31FC395C4}"/>
              </a:ext>
            </a:extLst>
          </p:cNvPr>
          <p:cNvSpPr txBox="1"/>
          <p:nvPr/>
        </p:nvSpPr>
        <p:spPr>
          <a:xfrm>
            <a:off x="3175686" y="4004962"/>
            <a:ext cx="521595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  <a:t>Université distinguée par le label d’Excellence</a:t>
            </a:r>
          </a:p>
          <a:p>
            <a: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  <a:t> </a:t>
            </a:r>
          </a:p>
          <a:p>
            <a:endParaRPr lang="fr-FR" i="1" dirty="0">
              <a:solidFill>
                <a:srgbClr val="0096BC"/>
              </a:solidFill>
              <a:latin typeface="BROTHER-1816-BOOK-ITALIC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A871BAF-E6F6-B1A8-F246-6257A9044961}"/>
              </a:ext>
            </a:extLst>
          </p:cNvPr>
          <p:cNvSpPr txBox="1"/>
          <p:nvPr/>
        </p:nvSpPr>
        <p:spPr>
          <a:xfrm>
            <a:off x="580768" y="5113398"/>
            <a:ext cx="2594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i="1" dirty="0">
                <a:solidFill>
                  <a:schemeClr val="bg1"/>
                </a:solidFill>
                <a:latin typeface="BROTHER-1816-THIN" pitchFamily="2" charset="0"/>
              </a:rPr>
              <a:t>Institut Méditerranéen </a:t>
            </a:r>
          </a:p>
          <a:p>
            <a:r>
              <a:rPr lang="fr-FR" sz="700" i="1" dirty="0">
                <a:solidFill>
                  <a:schemeClr val="bg1"/>
                </a:solidFill>
                <a:latin typeface="BROTHER-1816-THIN" pitchFamily="2" charset="0"/>
              </a:rPr>
              <a:t>du Risque de l’Environnement </a:t>
            </a:r>
          </a:p>
          <a:p>
            <a:r>
              <a:rPr lang="fr-FR" sz="700" i="1" dirty="0">
                <a:solidFill>
                  <a:schemeClr val="bg1"/>
                </a:solidFill>
                <a:latin typeface="BROTHER-1816-THIN" pitchFamily="2" charset="0"/>
              </a:rPr>
              <a:t>et du Développement Durable </a:t>
            </a:r>
          </a:p>
          <a:p>
            <a:r>
              <a:rPr lang="fr-FR" sz="700" i="1" dirty="0">
                <a:solidFill>
                  <a:schemeClr val="bg1"/>
                </a:solidFill>
                <a:latin typeface="BROTHER-1816-THIN" pitchFamily="2" charset="0"/>
              </a:rPr>
              <a:t>(IMREDD) - Nice </a:t>
            </a:r>
          </a:p>
        </p:txBody>
      </p:sp>
      <p:pic>
        <p:nvPicPr>
          <p:cNvPr id="11" name="Image 10" descr="Une image contenant texte, ustensiles de cuisine&#10;&#10;Description générée automatiquement">
            <a:extLst>
              <a:ext uri="{FF2B5EF4-FFF2-40B4-BE49-F238E27FC236}">
                <a16:creationId xmlns:a16="http://schemas.microsoft.com/office/drawing/2014/main" id="{237B2F85-BB9E-23A8-01C0-12EE67147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062" y="4391130"/>
            <a:ext cx="2395238" cy="42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29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8E8A56B-6D3E-2197-5406-BC23538C7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80390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39406061-D407-2091-BD85-50B3FA64B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71" y="365125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fr-FR" dirty="0"/>
            </a:br>
            <a:r>
              <a:rPr lang="fr-FR" sz="8000" spc="300" dirty="0">
                <a:solidFill>
                  <a:srgbClr val="0096BC"/>
                </a:solidFill>
                <a:latin typeface="BROTHER-1816-LIGHT" pitchFamily="2" charset="0"/>
              </a:rPr>
              <a:t>&gt; déployer </a:t>
            </a:r>
            <a:br>
              <a:rPr lang="fr-FR" dirty="0">
                <a:solidFill>
                  <a:srgbClr val="0096BC"/>
                </a:solidFill>
              </a:rPr>
            </a:br>
            <a:r>
              <a:rPr lang="fr-FR" sz="2000" spc="600" dirty="0">
                <a:solidFill>
                  <a:schemeClr val="bg1"/>
                </a:solidFill>
                <a:latin typeface="BROTHER-1816-THIN" pitchFamily="2" charset="0"/>
              </a:rPr>
              <a:t>une recherche d’excellence </a:t>
            </a:r>
            <a:br>
              <a:rPr lang="fr-FR" dirty="0"/>
            </a:br>
            <a:endParaRPr lang="fr-FR" dirty="0">
              <a:latin typeface="BROTHER-1816-LIGHT" pitchFamily="2" charset="0"/>
            </a:endParaRPr>
          </a:p>
        </p:txBody>
      </p:sp>
      <p:sp>
        <p:nvSpPr>
          <p:cNvPr id="6" name="Espace réservé du contenu 46">
            <a:extLst>
              <a:ext uri="{FF2B5EF4-FFF2-40B4-BE49-F238E27FC236}">
                <a16:creationId xmlns:a16="http://schemas.microsoft.com/office/drawing/2014/main" id="{8547C291-DD39-06AE-4AB5-5A42F64FA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252400"/>
            <a:ext cx="4343400" cy="363392"/>
          </a:xfrm>
          <a:solidFill>
            <a:srgbClr val="0096BC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1800" i="1" dirty="0">
                <a:solidFill>
                  <a:schemeClr val="bg1"/>
                </a:solidFill>
                <a:latin typeface="BROTHER-1816-BOOK-ITALIC" pitchFamily="2" charset="0"/>
              </a:rPr>
              <a:t>Une politique de site ambitieuse</a:t>
            </a:r>
            <a:r>
              <a:rPr lang="fr-FR" sz="2100" i="1" dirty="0">
                <a:solidFill>
                  <a:schemeClr val="bg1"/>
                </a:solidFill>
                <a:latin typeface="BROTHER-1816-BOOK-ITALIC" pitchFamily="2" charset="0"/>
              </a:rPr>
              <a:t> 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Espace réservé du contenu 46">
            <a:extLst>
              <a:ext uri="{FF2B5EF4-FFF2-40B4-BE49-F238E27FC236}">
                <a16:creationId xmlns:a16="http://schemas.microsoft.com/office/drawing/2014/main" id="{5F9616F3-F5BB-93C9-A509-E785E86C470A}"/>
              </a:ext>
            </a:extLst>
          </p:cNvPr>
          <p:cNvSpPr txBox="1">
            <a:spLocks/>
          </p:cNvSpPr>
          <p:nvPr/>
        </p:nvSpPr>
        <p:spPr>
          <a:xfrm>
            <a:off x="838198" y="2792822"/>
            <a:ext cx="5923548" cy="610935"/>
          </a:xfrm>
          <a:prstGeom prst="rect">
            <a:avLst/>
          </a:prstGeom>
          <a:solidFill>
            <a:srgbClr val="0096BC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i="1" dirty="0">
                <a:solidFill>
                  <a:schemeClr val="bg1"/>
                </a:solidFill>
                <a:latin typeface="BROTHER-1816-BOOK-ITALIC" pitchFamily="2" charset="0"/>
              </a:rPr>
              <a:t>Une collaboration avec les instituts de recherche nationaux (CNRS, INRIA, INSERM, INRAE, IRD)  </a:t>
            </a:r>
          </a:p>
        </p:txBody>
      </p:sp>
      <p:sp>
        <p:nvSpPr>
          <p:cNvPr id="8" name="Espace réservé du contenu 46">
            <a:extLst>
              <a:ext uri="{FF2B5EF4-FFF2-40B4-BE49-F238E27FC236}">
                <a16:creationId xmlns:a16="http://schemas.microsoft.com/office/drawing/2014/main" id="{641FC863-E69A-BB07-F791-4BB5325B038F}"/>
              </a:ext>
            </a:extLst>
          </p:cNvPr>
          <p:cNvSpPr txBox="1">
            <a:spLocks/>
          </p:cNvSpPr>
          <p:nvPr/>
        </p:nvSpPr>
        <p:spPr>
          <a:xfrm>
            <a:off x="838198" y="3580787"/>
            <a:ext cx="3170382" cy="436312"/>
          </a:xfrm>
          <a:prstGeom prst="rect">
            <a:avLst/>
          </a:prstGeom>
          <a:solidFill>
            <a:srgbClr val="0096BC"/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i="1" dirty="0">
                <a:solidFill>
                  <a:schemeClr val="bg1"/>
                </a:solidFill>
                <a:latin typeface="BROTHER-1816-BOOK-ITALIC" pitchFamily="2" charset="0"/>
              </a:rPr>
              <a:t>Plus de 50 unités de recherche</a:t>
            </a:r>
            <a:r>
              <a:rPr lang="fr-FR" sz="2100" i="1" dirty="0">
                <a:solidFill>
                  <a:schemeClr val="bg1"/>
                </a:solidFill>
                <a:latin typeface="BROTHER-1816-BOOK-ITALIC" pitchFamily="2" charset="0"/>
              </a:rPr>
              <a:t> 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" name="Espace réservé du contenu 46">
            <a:extLst>
              <a:ext uri="{FF2B5EF4-FFF2-40B4-BE49-F238E27FC236}">
                <a16:creationId xmlns:a16="http://schemas.microsoft.com/office/drawing/2014/main" id="{797D2FC4-CADB-EA47-0323-FA98A9B496C0}"/>
              </a:ext>
            </a:extLst>
          </p:cNvPr>
          <p:cNvSpPr txBox="1">
            <a:spLocks/>
          </p:cNvSpPr>
          <p:nvPr/>
        </p:nvSpPr>
        <p:spPr>
          <a:xfrm>
            <a:off x="838198" y="4194129"/>
            <a:ext cx="5923548" cy="533546"/>
          </a:xfrm>
          <a:prstGeom prst="rect">
            <a:avLst/>
          </a:prstGeom>
          <a:solidFill>
            <a:srgbClr val="0096BC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i="1" dirty="0">
                <a:solidFill>
                  <a:schemeClr val="bg1"/>
                </a:solidFill>
                <a:latin typeface="BROTHER-1816-BOOK-ITALIC" pitchFamily="2" charset="0"/>
              </a:rPr>
              <a:t>Plus de 4000 personnes impliquées dans la recherche </a:t>
            </a:r>
          </a:p>
          <a:p>
            <a:endParaRPr lang="fr-FR" sz="2100" dirty="0">
              <a:solidFill>
                <a:schemeClr val="bg1"/>
              </a:solidFill>
            </a:endParaRPr>
          </a:p>
        </p:txBody>
      </p:sp>
      <p:sp>
        <p:nvSpPr>
          <p:cNvPr id="10" name="Espace réservé du contenu 46">
            <a:extLst>
              <a:ext uri="{FF2B5EF4-FFF2-40B4-BE49-F238E27FC236}">
                <a16:creationId xmlns:a16="http://schemas.microsoft.com/office/drawing/2014/main" id="{6AFA83AF-D6E9-0D49-65E1-0F33EEF102D4}"/>
              </a:ext>
            </a:extLst>
          </p:cNvPr>
          <p:cNvSpPr txBox="1">
            <a:spLocks/>
          </p:cNvSpPr>
          <p:nvPr/>
        </p:nvSpPr>
        <p:spPr>
          <a:xfrm>
            <a:off x="838198" y="4904705"/>
            <a:ext cx="5923549" cy="436312"/>
          </a:xfrm>
          <a:prstGeom prst="rect">
            <a:avLst/>
          </a:prstGeom>
          <a:solidFill>
            <a:srgbClr val="0096BC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i="1" dirty="0">
                <a:solidFill>
                  <a:schemeClr val="bg1"/>
                </a:solidFill>
                <a:latin typeface="BROTHER-1816-BOOK-ITALIC" pitchFamily="2" charset="0"/>
              </a:rPr>
              <a:t>4 labels « Laboratoire d’excellence » (LABEX)</a:t>
            </a:r>
          </a:p>
          <a:p>
            <a:endParaRPr lang="fr-FR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566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13" descr="Une image contenant texte, personne, intérieur, femme&#10;&#10;Description générée automatiquement">
            <a:extLst>
              <a:ext uri="{FF2B5EF4-FFF2-40B4-BE49-F238E27FC236}">
                <a16:creationId xmlns:a16="http://schemas.microsoft.com/office/drawing/2014/main" id="{13B063A6-E36C-6D4A-00F3-718DC3B7F5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194"/>
          <a:stretch/>
        </p:blipFill>
        <p:spPr>
          <a:xfrm>
            <a:off x="1" y="-114336"/>
            <a:ext cx="12192000" cy="5911821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89665DB-2DD6-DBD3-5887-26E3341E3FD2}"/>
              </a:ext>
            </a:extLst>
          </p:cNvPr>
          <p:cNvSpPr txBox="1"/>
          <p:nvPr/>
        </p:nvSpPr>
        <p:spPr>
          <a:xfrm>
            <a:off x="210065" y="222422"/>
            <a:ext cx="51009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7200" dirty="0">
                <a:solidFill>
                  <a:schemeClr val="bg1"/>
                </a:solidFill>
                <a:latin typeface="BROTHER-1816-LIGHT" pitchFamily="2" charset="0"/>
              </a:rPr>
              <a:t>&gt; innover </a:t>
            </a:r>
          </a:p>
          <a:p>
            <a:pPr algn="r"/>
            <a:r>
              <a:rPr lang="fr-FR" spc="600" dirty="0">
                <a:solidFill>
                  <a:schemeClr val="bg1"/>
                </a:solidFill>
                <a:latin typeface="BROTHER-1816-THIN" pitchFamily="2" charset="0"/>
              </a:rPr>
              <a:t>avec le monde économique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3EB4525-310A-D98C-A4A6-2B096CAB5B40}"/>
              </a:ext>
            </a:extLst>
          </p:cNvPr>
          <p:cNvSpPr txBox="1"/>
          <p:nvPr/>
        </p:nvSpPr>
        <p:spPr>
          <a:xfrm>
            <a:off x="3175686" y="2064875"/>
            <a:ext cx="722091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  <a:t>Partenariats et projets d’innovation avec les filières technologiques de son territoire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3C592DB-A551-1409-E21B-D4A8FD4FC36B}"/>
              </a:ext>
            </a:extLst>
          </p:cNvPr>
          <p:cNvSpPr txBox="1"/>
          <p:nvPr/>
        </p:nvSpPr>
        <p:spPr>
          <a:xfrm>
            <a:off x="3175686" y="2983426"/>
            <a:ext cx="7220917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  <a:t>Expertise auprès des créateurs d’entreprise et des porteurs de projets  : </a:t>
            </a:r>
          </a:p>
          <a:p>
            <a: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  <a:t>&gt;   Projets de pré-maturation</a:t>
            </a:r>
          </a:p>
          <a:p>
            <a: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  <a:t>&gt;   Accompagnement à la création d’entreprise</a:t>
            </a:r>
          </a:p>
          <a:p>
            <a: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  <a:t>&gt;   Mise à disposition de compétences, d’outils et de plateformes</a:t>
            </a:r>
            <a:b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</a:br>
            <a: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  <a:t>     technologiques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64276CE-35DC-6BFF-1134-02A6B3B9B604}"/>
              </a:ext>
            </a:extLst>
          </p:cNvPr>
          <p:cNvSpPr txBox="1"/>
          <p:nvPr/>
        </p:nvSpPr>
        <p:spPr>
          <a:xfrm>
            <a:off x="3175686" y="4944453"/>
            <a:ext cx="722091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  <a:t>Favoriser les interactions entre recherche publique et le domaine R&amp;D du secteur privé</a:t>
            </a:r>
          </a:p>
        </p:txBody>
      </p:sp>
    </p:spTree>
    <p:extLst>
      <p:ext uri="{BB962C8B-B14F-4D97-AF65-F5344CB8AC3E}">
        <p14:creationId xmlns:p14="http://schemas.microsoft.com/office/powerpoint/2010/main" val="4283467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8" descr="Une image contenant personne, uniforme scolaire, posant, groupe&#10;&#10;Description générée automatiquement">
            <a:extLst>
              <a:ext uri="{FF2B5EF4-FFF2-40B4-BE49-F238E27FC236}">
                <a16:creationId xmlns:a16="http://schemas.microsoft.com/office/drawing/2014/main" id="{2AA2BCB0-5EA5-15FB-CA9E-6996F05E3E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5803900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652585A-9A88-C20A-8778-23CCFB0B1FE2}"/>
              </a:ext>
            </a:extLst>
          </p:cNvPr>
          <p:cNvSpPr txBox="1"/>
          <p:nvPr/>
        </p:nvSpPr>
        <p:spPr>
          <a:xfrm>
            <a:off x="188536" y="222422"/>
            <a:ext cx="4123256" cy="1493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7200" dirty="0">
                <a:solidFill>
                  <a:srgbClr val="0096BC"/>
                </a:solidFill>
                <a:latin typeface="BROTHER-1816-LIGHT" pitchFamily="2" charset="0"/>
              </a:rPr>
              <a:t>&gt; former </a:t>
            </a:r>
          </a:p>
          <a:p>
            <a:pPr algn="r"/>
            <a:r>
              <a:rPr lang="fr-FR" spc="600" dirty="0">
                <a:solidFill>
                  <a:srgbClr val="0096BC"/>
                </a:solidFill>
                <a:latin typeface="BROTHER-1816-THIN" pitchFamily="2" charset="0"/>
              </a:rPr>
              <a:t>aux défis de demain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6EC3154-BB51-12EE-DBA2-8BB28B959238}"/>
              </a:ext>
            </a:extLst>
          </p:cNvPr>
          <p:cNvSpPr txBox="1"/>
          <p:nvPr/>
        </p:nvSpPr>
        <p:spPr>
          <a:xfrm>
            <a:off x="3628074" y="1959370"/>
            <a:ext cx="613194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  <a:t>Apprendre autrement pour créer de nouveaux talents</a:t>
            </a:r>
            <a:b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</a:br>
            <a: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  <a:t>&gt;  + de 300 formations diplômantes</a:t>
            </a:r>
            <a:b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</a:br>
            <a: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  <a:t>&gt;   21 composantes de formation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3478DBB-D519-E22F-962C-BCC7DCDD6508}"/>
              </a:ext>
            </a:extLst>
          </p:cNvPr>
          <p:cNvSpPr txBox="1"/>
          <p:nvPr/>
        </p:nvSpPr>
        <p:spPr>
          <a:xfrm>
            <a:off x="3628074" y="3050469"/>
            <a:ext cx="66132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  <a:t>Des portails transversaux pour personnaliser son parcours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E3C1578-3634-1C08-ADA7-009849E8CAF1}"/>
              </a:ext>
            </a:extLst>
          </p:cNvPr>
          <p:cNvSpPr txBox="1"/>
          <p:nvPr/>
        </p:nvSpPr>
        <p:spPr>
          <a:xfrm>
            <a:off x="3628075" y="3548190"/>
            <a:ext cx="5467802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i="1" dirty="0">
                <a:solidFill>
                  <a:srgbClr val="0096BC"/>
                </a:solidFill>
                <a:latin typeface="BROTHER-1816-BOOK-ITALIC"/>
              </a:rPr>
              <a:t>Des Ecoles Universitaires de Recherche inspirées </a:t>
            </a:r>
            <a: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  <a:t>des graduate schools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A72814C-7AC5-A53E-D28E-168889E7B65A}"/>
              </a:ext>
            </a:extLst>
          </p:cNvPr>
          <p:cNvSpPr txBox="1"/>
          <p:nvPr/>
        </p:nvSpPr>
        <p:spPr>
          <a:xfrm>
            <a:off x="3628074" y="4322910"/>
            <a:ext cx="6131945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i="1" dirty="0">
                <a:solidFill>
                  <a:srgbClr val="0096BC"/>
                </a:solidFill>
                <a:latin typeface="BROTHER-1816-BOOK-ITALIC"/>
              </a:rPr>
              <a:t>Des formations d’excellence qui s’appuient sur les projets de recherche de nos laboratoires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6A6BDAC-B56A-A6E9-B011-8E917FE61F34}"/>
              </a:ext>
            </a:extLst>
          </p:cNvPr>
          <p:cNvSpPr txBox="1"/>
          <p:nvPr/>
        </p:nvSpPr>
        <p:spPr>
          <a:xfrm>
            <a:off x="3628074" y="5053780"/>
            <a:ext cx="6131945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i="1" dirty="0">
                <a:solidFill>
                  <a:srgbClr val="0096BC"/>
                </a:solidFill>
                <a:latin typeface="BROTHER-1816-BOOK-ITALIC"/>
              </a:rPr>
              <a:t>Des étudiants formés au plus près du monde économique et des enjeux sociétaux 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0153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AEC848A-ACD5-2B13-6CE6-D8C0B6BDD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853"/>
            <a:ext cx="12192000" cy="5880549"/>
          </a:xfrm>
          <a:prstGeom prst="rect">
            <a:avLst/>
          </a:prstGeom>
        </p:spPr>
      </p:pic>
      <p:sp>
        <p:nvSpPr>
          <p:cNvPr id="5" name="Espace réservé du contenu 46">
            <a:extLst>
              <a:ext uri="{FF2B5EF4-FFF2-40B4-BE49-F238E27FC236}">
                <a16:creationId xmlns:a16="http://schemas.microsoft.com/office/drawing/2014/main" id="{DB8E1A88-1593-BB6C-0E7F-DF119AC2A59D}"/>
              </a:ext>
            </a:extLst>
          </p:cNvPr>
          <p:cNvSpPr txBox="1">
            <a:spLocks/>
          </p:cNvSpPr>
          <p:nvPr/>
        </p:nvSpPr>
        <p:spPr>
          <a:xfrm>
            <a:off x="493645" y="3738434"/>
            <a:ext cx="7382166" cy="804440"/>
          </a:xfrm>
          <a:prstGeom prst="rect">
            <a:avLst/>
          </a:prstGeom>
          <a:solidFill>
            <a:srgbClr val="0096BC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900" i="1" dirty="0">
                <a:solidFill>
                  <a:schemeClr val="bg1"/>
                </a:solidFill>
                <a:latin typeface="BROTHER-1816-BOOK-ITALIC" pitchFamily="2" charset="0"/>
              </a:rPr>
              <a:t>Enrichir l’expérience étudiante grâce à un programme ambitieux d’offres de services culturels et sportifs, d’engagement social et écologique, de sensibilisation à l’entreprenariat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Espace réservé du contenu 46">
            <a:extLst>
              <a:ext uri="{FF2B5EF4-FFF2-40B4-BE49-F238E27FC236}">
                <a16:creationId xmlns:a16="http://schemas.microsoft.com/office/drawing/2014/main" id="{805B6520-AA54-1B81-5232-1CFF8301DB51}"/>
              </a:ext>
            </a:extLst>
          </p:cNvPr>
          <p:cNvSpPr txBox="1">
            <a:spLocks/>
          </p:cNvSpPr>
          <p:nvPr/>
        </p:nvSpPr>
        <p:spPr>
          <a:xfrm>
            <a:off x="493645" y="4736750"/>
            <a:ext cx="5325264" cy="658621"/>
          </a:xfrm>
          <a:prstGeom prst="rect">
            <a:avLst/>
          </a:prstGeom>
          <a:solidFill>
            <a:srgbClr val="0096BC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i="1" dirty="0">
                <a:solidFill>
                  <a:schemeClr val="bg1"/>
                </a:solidFill>
                <a:latin typeface="BROTHER-1816-BOOK-ITALIC" pitchFamily="2" charset="0"/>
              </a:rPr>
              <a:t>Cultiver l’esprit réseau et accompagner les diplômés tout au long de leur carrière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058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950DB35-7554-EDFE-8F3F-FFC32E99A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4"/>
            <a:ext cx="12192000" cy="58039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C3761CC-B574-5F2E-8525-B0AD7B67E054}"/>
              </a:ext>
            </a:extLst>
          </p:cNvPr>
          <p:cNvSpPr txBox="1"/>
          <p:nvPr/>
        </p:nvSpPr>
        <p:spPr>
          <a:xfrm>
            <a:off x="188535" y="242300"/>
            <a:ext cx="50328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7200" dirty="0">
                <a:solidFill>
                  <a:schemeClr val="bg1"/>
                </a:solidFill>
                <a:latin typeface="BROTHER-1816-LIGHT" pitchFamily="2" charset="0"/>
              </a:rPr>
              <a:t>&gt; rayonner </a:t>
            </a:r>
          </a:p>
          <a:p>
            <a:pPr algn="r"/>
            <a:r>
              <a:rPr lang="fr-FR" spc="600" dirty="0">
                <a:solidFill>
                  <a:schemeClr val="bg1"/>
                </a:solidFill>
                <a:latin typeface="BROTHER-1816-THIN" pitchFamily="2" charset="0"/>
              </a:rPr>
              <a:t>dans un cadre d’exception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0F37FF2-13A2-3D04-9364-7AFEA2044326}"/>
              </a:ext>
            </a:extLst>
          </p:cNvPr>
          <p:cNvSpPr txBox="1"/>
          <p:nvPr/>
        </p:nvSpPr>
        <p:spPr>
          <a:xfrm>
            <a:off x="7437859" y="1306382"/>
            <a:ext cx="41880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  <a:t>Université Côte d’Azur est moteur de croissance de son territoire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6D6F97A-F014-BC0D-79CE-CCB0A867B78C}"/>
              </a:ext>
            </a:extLst>
          </p:cNvPr>
          <p:cNvSpPr txBox="1"/>
          <p:nvPr/>
        </p:nvSpPr>
        <p:spPr>
          <a:xfrm>
            <a:off x="7461610" y="2173994"/>
            <a:ext cx="462803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  <a:t>Université Côte d’Azur, met au cœur de son projet d’établissement une stratégie d’internationalisation de ses activités et de sa marque</a:t>
            </a:r>
          </a:p>
        </p:txBody>
      </p:sp>
    </p:spTree>
    <p:extLst>
      <p:ext uri="{BB962C8B-B14F-4D97-AF65-F5344CB8AC3E}">
        <p14:creationId xmlns:p14="http://schemas.microsoft.com/office/powerpoint/2010/main" val="245741697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628</Words>
  <Application>Microsoft Macintosh PowerPoint</Application>
  <PresentationFormat>Grand écran</PresentationFormat>
  <Paragraphs>83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14</vt:i4>
      </vt:variant>
    </vt:vector>
  </HeadingPairs>
  <TitlesOfParts>
    <vt:vector size="25" baseType="lpstr">
      <vt:lpstr>Arial</vt:lpstr>
      <vt:lpstr>BROTHER-1816-BOOK</vt:lpstr>
      <vt:lpstr>BROTHER-1816-BOOK-ITALIC</vt:lpstr>
      <vt:lpstr>BROTHER-1816-LIGHT</vt:lpstr>
      <vt:lpstr>BROTHER-1816-MEDIUM</vt:lpstr>
      <vt:lpstr>BROTHER-1816-THIN</vt:lpstr>
      <vt:lpstr>Calibri</vt:lpstr>
      <vt:lpstr>Calibri Light</vt:lpstr>
      <vt:lpstr>Thème Office</vt:lpstr>
      <vt:lpstr>1_Conception personnalisée</vt:lpstr>
      <vt:lpstr>Conception personnalisée</vt:lpstr>
      <vt:lpstr>#Dare to Create</vt:lpstr>
      <vt:lpstr>Présentation PowerPoint</vt:lpstr>
      <vt:lpstr>Présentation PowerPoint</vt:lpstr>
      <vt:lpstr>Présentation PowerPoint</vt:lpstr>
      <vt:lpstr> &gt; déployer  une recherche d’excellence 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Titre</vt:lpstr>
      <vt:lpstr>Présentation PowerPoint</vt:lpstr>
      <vt:lpstr>Titre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#Dare to Create</dc:title>
  <dc:creator>Christian Balligand</dc:creator>
  <cp:lastModifiedBy>Christian Balligand</cp:lastModifiedBy>
  <cp:revision>2</cp:revision>
  <dcterms:created xsi:type="dcterms:W3CDTF">2022-05-03T13:15:37Z</dcterms:created>
  <dcterms:modified xsi:type="dcterms:W3CDTF">2022-05-03T14:09:47Z</dcterms:modified>
</cp:coreProperties>
</file>